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6"/>
  </p:notesMasterIdLst>
  <p:handoutMasterIdLst>
    <p:handoutMasterId r:id="rId37"/>
  </p:handoutMasterIdLst>
  <p:sldIdLst>
    <p:sldId id="670" r:id="rId2"/>
    <p:sldId id="650" r:id="rId3"/>
    <p:sldId id="652" r:id="rId4"/>
    <p:sldId id="655" r:id="rId5"/>
    <p:sldId id="648" r:id="rId6"/>
    <p:sldId id="649" r:id="rId7"/>
    <p:sldId id="634" r:id="rId8"/>
    <p:sldId id="635" r:id="rId9"/>
    <p:sldId id="636" r:id="rId10"/>
    <p:sldId id="639" r:id="rId11"/>
    <p:sldId id="640" r:id="rId12"/>
    <p:sldId id="612" r:id="rId13"/>
    <p:sldId id="643" r:id="rId14"/>
    <p:sldId id="645" r:id="rId15"/>
    <p:sldId id="644" r:id="rId16"/>
    <p:sldId id="642" r:id="rId17"/>
    <p:sldId id="646" r:id="rId18"/>
    <p:sldId id="663" r:id="rId19"/>
    <p:sldId id="662" r:id="rId20"/>
    <p:sldId id="661" r:id="rId21"/>
    <p:sldId id="626" r:id="rId22"/>
    <p:sldId id="666" r:id="rId23"/>
    <p:sldId id="667" r:id="rId24"/>
    <p:sldId id="665" r:id="rId25"/>
    <p:sldId id="668" r:id="rId26"/>
    <p:sldId id="622" r:id="rId27"/>
    <p:sldId id="628" r:id="rId28"/>
    <p:sldId id="631" r:id="rId29"/>
    <p:sldId id="656" r:id="rId30"/>
    <p:sldId id="647" r:id="rId31"/>
    <p:sldId id="659" r:id="rId32"/>
    <p:sldId id="658" r:id="rId33"/>
    <p:sldId id="620" r:id="rId34"/>
    <p:sldId id="618" r:id="rId3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pos="2880">
          <p15:clr>
            <a:srgbClr val="A4A3A4"/>
          </p15:clr>
        </p15:guide>
        <p15:guide id="14" pos="2971">
          <p15:clr>
            <a:srgbClr val="A4A3A4"/>
          </p15:clr>
        </p15:guide>
        <p15:guide id="15" pos="2789">
          <p15:clr>
            <a:srgbClr val="A4A3A4"/>
          </p15:clr>
        </p15:guide>
        <p15:guide id="17" pos="1878" userDrawn="1">
          <p15:clr>
            <a:srgbClr val="A4A3A4"/>
          </p15:clr>
        </p15:guide>
        <p15:guide id="19" orient="horz" pos="2160">
          <p15:clr>
            <a:srgbClr val="A4A3A4"/>
          </p15:clr>
        </p15:guide>
        <p15:guide id="20" orient="horz" pos="3793" userDrawn="1">
          <p15:clr>
            <a:srgbClr val="A4A3A4"/>
          </p15:clr>
        </p15:guide>
        <p15:guide id="21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F55"/>
    <a:srgbClr val="534F55"/>
    <a:srgbClr val="6F006B"/>
    <a:srgbClr val="FFE5FE"/>
    <a:srgbClr val="181716"/>
    <a:srgbClr val="FDA453"/>
    <a:srgbClr val="F5A056"/>
    <a:srgbClr val="0077C8"/>
    <a:srgbClr val="A9D4EA"/>
    <a:srgbClr val="005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3060" autoAdjust="0"/>
  </p:normalViewPr>
  <p:slideViewPr>
    <p:cSldViewPr>
      <p:cViewPr varScale="1">
        <p:scale>
          <a:sx n="68" d="100"/>
          <a:sy n="68" d="100"/>
        </p:scale>
        <p:origin x="804" y="66"/>
      </p:cViewPr>
      <p:guideLst>
        <p:guide pos="2880"/>
        <p:guide pos="2971"/>
        <p:guide pos="2789"/>
        <p:guide pos="1878"/>
        <p:guide orient="horz" pos="2160"/>
        <p:guide orient="horz" pos="3793"/>
        <p:guide orient="horz"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9E0E9-8F39-42AF-9BBF-7E87A3E07F5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9125F5-D950-4930-BFBC-162AC254C2BE}">
      <dgm:prSet phldrT="[Текст]" custT="1"/>
      <dgm:spPr/>
      <dgm:t>
        <a:bodyPr/>
        <a:lstStyle/>
        <a:p>
          <a:r>
            <a:rPr lang="ru-RU" sz="1800" dirty="0" smtClean="0"/>
            <a:t>1</a:t>
          </a:r>
          <a:endParaRPr lang="ru-RU" sz="1800" dirty="0"/>
        </a:p>
      </dgm:t>
    </dgm:pt>
    <dgm:pt modelId="{E1376E03-1261-43BC-B75A-DBA1382AEB21}" type="parTrans" cxnId="{B879C13E-E05A-4828-9460-8E11DC8F0E9F}">
      <dgm:prSet/>
      <dgm:spPr/>
      <dgm:t>
        <a:bodyPr/>
        <a:lstStyle/>
        <a:p>
          <a:endParaRPr lang="ru-RU"/>
        </a:p>
      </dgm:t>
    </dgm:pt>
    <dgm:pt modelId="{2937A5A4-1E48-46B2-A746-FD83EEB8188C}" type="sibTrans" cxnId="{B879C13E-E05A-4828-9460-8E11DC8F0E9F}">
      <dgm:prSet/>
      <dgm:spPr/>
      <dgm:t>
        <a:bodyPr/>
        <a:lstStyle/>
        <a:p>
          <a:endParaRPr lang="ru-RU"/>
        </a:p>
      </dgm:t>
    </dgm:pt>
    <dgm:pt modelId="{AE60EC7A-38DA-4783-86DD-80E57BB1EDD9}">
      <dgm:prSet phldrT="[Текст]"/>
      <dgm:spPr/>
      <dgm:t>
        <a:bodyPr/>
        <a:lstStyle/>
        <a:p>
          <a:r>
            <a:rPr lang="ru-RU" b="0" dirty="0" smtClean="0">
              <a:solidFill>
                <a:srgbClr val="534F55"/>
              </a:solidFill>
            </a:rPr>
            <a:t>создание новой или усовершенствование производимой продукции (товаров, работ, услуг)</a:t>
          </a:r>
          <a:endParaRPr lang="ru-RU" b="0" dirty="0">
            <a:solidFill>
              <a:srgbClr val="534F55"/>
            </a:solidFill>
          </a:endParaRPr>
        </a:p>
      </dgm:t>
    </dgm:pt>
    <dgm:pt modelId="{DFFC79C1-F3D4-4953-A4EF-EE094C740430}" type="parTrans" cxnId="{4B8BAB96-F51A-4C2A-B05D-A45B12035561}">
      <dgm:prSet/>
      <dgm:spPr/>
      <dgm:t>
        <a:bodyPr/>
        <a:lstStyle/>
        <a:p>
          <a:endParaRPr lang="ru-RU"/>
        </a:p>
      </dgm:t>
    </dgm:pt>
    <dgm:pt modelId="{BF2520B7-5D72-400A-8985-388068DBEBA9}" type="sibTrans" cxnId="{4B8BAB96-F51A-4C2A-B05D-A45B12035561}">
      <dgm:prSet/>
      <dgm:spPr/>
      <dgm:t>
        <a:bodyPr/>
        <a:lstStyle/>
        <a:p>
          <a:endParaRPr lang="ru-RU"/>
        </a:p>
      </dgm:t>
    </dgm:pt>
    <dgm:pt modelId="{2F9DEE6F-64B7-4214-995D-3E707FE82A0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dirty="0" smtClean="0"/>
            <a:t>2.</a:t>
          </a:r>
          <a:endParaRPr lang="ru-RU" sz="1800" dirty="0"/>
        </a:p>
      </dgm:t>
    </dgm:pt>
    <dgm:pt modelId="{8C59CB66-D205-4634-AC6C-D8413820783E}" type="parTrans" cxnId="{FB1D1357-22CA-45A5-AAC3-CB66A655EBC8}">
      <dgm:prSet/>
      <dgm:spPr/>
      <dgm:t>
        <a:bodyPr/>
        <a:lstStyle/>
        <a:p>
          <a:endParaRPr lang="ru-RU"/>
        </a:p>
      </dgm:t>
    </dgm:pt>
    <dgm:pt modelId="{D9A11D27-8003-43AF-BDD6-1233B856AADB}" type="sibTrans" cxnId="{FB1D1357-22CA-45A5-AAC3-CB66A655EBC8}">
      <dgm:prSet/>
      <dgm:spPr/>
      <dgm:t>
        <a:bodyPr/>
        <a:lstStyle/>
        <a:p>
          <a:endParaRPr lang="ru-RU"/>
        </a:p>
      </dgm:t>
    </dgm:pt>
    <dgm:pt modelId="{82F34925-9CFF-44F5-9160-0291B5E0622B}">
      <dgm:prSet phldrT="[Текст]"/>
      <dgm:spPr/>
      <dgm:t>
        <a:bodyPr/>
        <a:lstStyle/>
        <a:p>
          <a:r>
            <a:rPr lang="ru-RU" b="0" dirty="0" smtClean="0">
              <a:solidFill>
                <a:srgbClr val="494F55"/>
              </a:solidFill>
            </a:rPr>
            <a:t>создание новых или усовершенствование применяемых технологий, методов организации производства и управления</a:t>
          </a:r>
          <a:endParaRPr lang="ru-RU" b="0" dirty="0">
            <a:solidFill>
              <a:srgbClr val="494F55"/>
            </a:solidFill>
          </a:endParaRPr>
        </a:p>
      </dgm:t>
    </dgm:pt>
    <dgm:pt modelId="{2FBE6FA4-5137-4F69-9C50-BEE10E63AC1E}" type="parTrans" cxnId="{07BC7BB1-8B59-4D41-A645-8757DC74BB47}">
      <dgm:prSet/>
      <dgm:spPr/>
      <dgm:t>
        <a:bodyPr/>
        <a:lstStyle/>
        <a:p>
          <a:endParaRPr lang="ru-RU"/>
        </a:p>
      </dgm:t>
    </dgm:pt>
    <dgm:pt modelId="{360B53D1-2715-46B2-A91B-B3C3E7FB2D02}" type="sibTrans" cxnId="{07BC7BB1-8B59-4D41-A645-8757DC74BB47}">
      <dgm:prSet/>
      <dgm:spPr/>
      <dgm:t>
        <a:bodyPr/>
        <a:lstStyle/>
        <a:p>
          <a:endParaRPr lang="ru-RU"/>
        </a:p>
      </dgm:t>
    </dgm:pt>
    <dgm:pt modelId="{E229D78D-56E4-4998-9F58-66520057A817}" type="pres">
      <dgm:prSet presAssocID="{83B9E0E9-8F39-42AF-9BBF-7E87A3E07F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8AC70E-3A50-4DCA-8693-FBBDCEF7921F}" type="pres">
      <dgm:prSet presAssocID="{539125F5-D950-4930-BFBC-162AC254C2BE}" presName="composite" presStyleCnt="0"/>
      <dgm:spPr/>
    </dgm:pt>
    <dgm:pt modelId="{0D62DCBF-A314-4419-9075-4DDAED07688F}" type="pres">
      <dgm:prSet presAssocID="{539125F5-D950-4930-BFBC-162AC254C2B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54E81-6DE9-47E0-BB0C-0CEEAD1F61B5}" type="pres">
      <dgm:prSet presAssocID="{539125F5-D950-4930-BFBC-162AC254C2BE}" presName="descendantText" presStyleLbl="alignAcc1" presStyleIdx="0" presStyleCnt="2" custScaleY="101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4E587-CD4A-43FC-B7CF-DAF5BC790EB6}" type="pres">
      <dgm:prSet presAssocID="{2937A5A4-1E48-46B2-A746-FD83EEB8188C}" presName="sp" presStyleCnt="0"/>
      <dgm:spPr/>
    </dgm:pt>
    <dgm:pt modelId="{DD85DB05-E469-4BC1-8F38-29258F6D871C}" type="pres">
      <dgm:prSet presAssocID="{2F9DEE6F-64B7-4214-995D-3E707FE82A06}" presName="composite" presStyleCnt="0"/>
      <dgm:spPr/>
    </dgm:pt>
    <dgm:pt modelId="{B574D85F-FD76-448B-8F95-FDCA5CC462A7}" type="pres">
      <dgm:prSet presAssocID="{2F9DEE6F-64B7-4214-995D-3E707FE82A0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23BA5-3579-4826-BE9F-446060561DCB}" type="pres">
      <dgm:prSet presAssocID="{2F9DEE6F-64B7-4214-995D-3E707FE82A0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2D63CA-02D4-43E5-905C-B01A75013423}" type="presOf" srcId="{539125F5-D950-4930-BFBC-162AC254C2BE}" destId="{0D62DCBF-A314-4419-9075-4DDAED07688F}" srcOrd="0" destOrd="0" presId="urn:microsoft.com/office/officeart/2005/8/layout/chevron2"/>
    <dgm:cxn modelId="{FB1D1357-22CA-45A5-AAC3-CB66A655EBC8}" srcId="{83B9E0E9-8F39-42AF-9BBF-7E87A3E07F59}" destId="{2F9DEE6F-64B7-4214-995D-3E707FE82A06}" srcOrd="1" destOrd="0" parTransId="{8C59CB66-D205-4634-AC6C-D8413820783E}" sibTransId="{D9A11D27-8003-43AF-BDD6-1233B856AADB}"/>
    <dgm:cxn modelId="{4D558828-9F39-4812-98FF-15298F3F96C5}" type="presOf" srcId="{AE60EC7A-38DA-4783-86DD-80E57BB1EDD9}" destId="{1E854E81-6DE9-47E0-BB0C-0CEEAD1F61B5}" srcOrd="0" destOrd="0" presId="urn:microsoft.com/office/officeart/2005/8/layout/chevron2"/>
    <dgm:cxn modelId="{F00DFBEA-162E-4182-96BF-5F21E3017927}" type="presOf" srcId="{82F34925-9CFF-44F5-9160-0291B5E0622B}" destId="{45023BA5-3579-4826-BE9F-446060561DCB}" srcOrd="0" destOrd="0" presId="urn:microsoft.com/office/officeart/2005/8/layout/chevron2"/>
    <dgm:cxn modelId="{9546BD14-551F-4CD7-81DC-5ABA86082B77}" type="presOf" srcId="{83B9E0E9-8F39-42AF-9BBF-7E87A3E07F59}" destId="{E229D78D-56E4-4998-9F58-66520057A817}" srcOrd="0" destOrd="0" presId="urn:microsoft.com/office/officeart/2005/8/layout/chevron2"/>
    <dgm:cxn modelId="{B879C13E-E05A-4828-9460-8E11DC8F0E9F}" srcId="{83B9E0E9-8F39-42AF-9BBF-7E87A3E07F59}" destId="{539125F5-D950-4930-BFBC-162AC254C2BE}" srcOrd="0" destOrd="0" parTransId="{E1376E03-1261-43BC-B75A-DBA1382AEB21}" sibTransId="{2937A5A4-1E48-46B2-A746-FD83EEB8188C}"/>
    <dgm:cxn modelId="{4B8BAB96-F51A-4C2A-B05D-A45B12035561}" srcId="{539125F5-D950-4930-BFBC-162AC254C2BE}" destId="{AE60EC7A-38DA-4783-86DD-80E57BB1EDD9}" srcOrd="0" destOrd="0" parTransId="{DFFC79C1-F3D4-4953-A4EF-EE094C740430}" sibTransId="{BF2520B7-5D72-400A-8985-388068DBEBA9}"/>
    <dgm:cxn modelId="{07BC7BB1-8B59-4D41-A645-8757DC74BB47}" srcId="{2F9DEE6F-64B7-4214-995D-3E707FE82A06}" destId="{82F34925-9CFF-44F5-9160-0291B5E0622B}" srcOrd="0" destOrd="0" parTransId="{2FBE6FA4-5137-4F69-9C50-BEE10E63AC1E}" sibTransId="{360B53D1-2715-46B2-A91B-B3C3E7FB2D02}"/>
    <dgm:cxn modelId="{821A5D1F-92CE-41DC-B5B7-9B72E6A148E3}" type="presOf" srcId="{2F9DEE6F-64B7-4214-995D-3E707FE82A06}" destId="{B574D85F-FD76-448B-8F95-FDCA5CC462A7}" srcOrd="0" destOrd="0" presId="urn:microsoft.com/office/officeart/2005/8/layout/chevron2"/>
    <dgm:cxn modelId="{5CAA04BB-E28B-484C-878F-8B19B49F668D}" type="presParOf" srcId="{E229D78D-56E4-4998-9F58-66520057A817}" destId="{B68AC70E-3A50-4DCA-8693-FBBDCEF7921F}" srcOrd="0" destOrd="0" presId="urn:microsoft.com/office/officeart/2005/8/layout/chevron2"/>
    <dgm:cxn modelId="{14C03056-C9A1-41D5-84A4-0C0C2012711A}" type="presParOf" srcId="{B68AC70E-3A50-4DCA-8693-FBBDCEF7921F}" destId="{0D62DCBF-A314-4419-9075-4DDAED07688F}" srcOrd="0" destOrd="0" presId="urn:microsoft.com/office/officeart/2005/8/layout/chevron2"/>
    <dgm:cxn modelId="{363510C0-0C11-466A-A90C-17F052D501C9}" type="presParOf" srcId="{B68AC70E-3A50-4DCA-8693-FBBDCEF7921F}" destId="{1E854E81-6DE9-47E0-BB0C-0CEEAD1F61B5}" srcOrd="1" destOrd="0" presId="urn:microsoft.com/office/officeart/2005/8/layout/chevron2"/>
    <dgm:cxn modelId="{FDCAB7DC-91E1-4DD4-AE44-69EB9A615FF0}" type="presParOf" srcId="{E229D78D-56E4-4998-9F58-66520057A817}" destId="{0CE4E587-CD4A-43FC-B7CF-DAF5BC790EB6}" srcOrd="1" destOrd="0" presId="urn:microsoft.com/office/officeart/2005/8/layout/chevron2"/>
    <dgm:cxn modelId="{7429471F-27F2-47AA-BF83-EDF6662C590C}" type="presParOf" srcId="{E229D78D-56E4-4998-9F58-66520057A817}" destId="{DD85DB05-E469-4BC1-8F38-29258F6D871C}" srcOrd="2" destOrd="0" presId="urn:microsoft.com/office/officeart/2005/8/layout/chevron2"/>
    <dgm:cxn modelId="{A017F766-3969-4EDC-AD84-E466597893BE}" type="presParOf" srcId="{DD85DB05-E469-4BC1-8F38-29258F6D871C}" destId="{B574D85F-FD76-448B-8F95-FDCA5CC462A7}" srcOrd="0" destOrd="0" presId="urn:microsoft.com/office/officeart/2005/8/layout/chevron2"/>
    <dgm:cxn modelId="{4EF043DF-432C-4A44-8EC6-884898AAC55F}" type="presParOf" srcId="{DD85DB05-E469-4BC1-8F38-29258F6D871C}" destId="{45023BA5-3579-4826-BE9F-446060561D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2DCBF-A314-4419-9075-4DDAED07688F}">
      <dsp:nvSpPr>
        <dsp:cNvPr id="0" name=""/>
        <dsp:cNvSpPr/>
      </dsp:nvSpPr>
      <dsp:spPr>
        <a:xfrm rot="5400000">
          <a:off x="-337612" y="347665"/>
          <a:ext cx="2250748" cy="157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0" y="797815"/>
        <a:ext cx="1575524" cy="675224"/>
      </dsp:txXfrm>
    </dsp:sp>
    <dsp:sp modelId="{1E854E81-6DE9-47E0-BB0C-0CEEAD1F61B5}">
      <dsp:nvSpPr>
        <dsp:cNvPr id="0" name=""/>
        <dsp:cNvSpPr/>
      </dsp:nvSpPr>
      <dsp:spPr>
        <a:xfrm rot="5400000">
          <a:off x="3648251" y="-2070244"/>
          <a:ext cx="1478128" cy="5623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smtClean="0">
              <a:solidFill>
                <a:srgbClr val="534F55"/>
              </a:solidFill>
            </a:rPr>
            <a:t>создание новой или усовершенствование производимой продукции (товаров, работ, услуг)</a:t>
          </a:r>
          <a:endParaRPr lang="ru-RU" sz="2200" b="0" kern="1200" dirty="0">
            <a:solidFill>
              <a:srgbClr val="534F55"/>
            </a:solidFill>
          </a:endParaRPr>
        </a:p>
      </dsp:txBody>
      <dsp:txXfrm rot="-5400000">
        <a:off x="1575524" y="74639"/>
        <a:ext cx="5551426" cy="1333816"/>
      </dsp:txXfrm>
    </dsp:sp>
    <dsp:sp modelId="{B574D85F-FD76-448B-8F95-FDCA5CC462A7}">
      <dsp:nvSpPr>
        <dsp:cNvPr id="0" name=""/>
        <dsp:cNvSpPr/>
      </dsp:nvSpPr>
      <dsp:spPr>
        <a:xfrm rot="5400000">
          <a:off x="-337612" y="2313311"/>
          <a:ext cx="2250748" cy="1575524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</a:t>
          </a:r>
          <a:endParaRPr lang="ru-RU" sz="1800" kern="1200" dirty="0"/>
        </a:p>
      </dsp:txBody>
      <dsp:txXfrm rot="-5400000">
        <a:off x="0" y="2763461"/>
        <a:ext cx="1575524" cy="675224"/>
      </dsp:txXfrm>
    </dsp:sp>
    <dsp:sp modelId="{45023BA5-3579-4826-BE9F-446060561DCB}">
      <dsp:nvSpPr>
        <dsp:cNvPr id="0" name=""/>
        <dsp:cNvSpPr/>
      </dsp:nvSpPr>
      <dsp:spPr>
        <a:xfrm rot="5400000">
          <a:off x="3655822" y="-104599"/>
          <a:ext cx="1462986" cy="5623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smtClean="0">
              <a:solidFill>
                <a:srgbClr val="494F55"/>
              </a:solidFill>
            </a:rPr>
            <a:t>создание новых или усовершенствование применяемых технологий, методов организации производства и управления</a:t>
          </a:r>
          <a:endParaRPr lang="ru-RU" sz="2200" b="0" kern="1200" dirty="0">
            <a:solidFill>
              <a:srgbClr val="494F55"/>
            </a:solidFill>
          </a:endParaRPr>
        </a:p>
      </dsp:txBody>
      <dsp:txXfrm rot="-5400000">
        <a:off x="1575525" y="2047115"/>
        <a:ext cx="5552165" cy="1320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032" cy="494311"/>
          </a:xfrm>
          <a:prstGeom prst="rect">
            <a:avLst/>
          </a:prstGeom>
        </p:spPr>
        <p:txBody>
          <a:bodyPr vert="horz" lIns="87578" tIns="43788" rIns="87578" bIns="43788" rtlCol="0"/>
          <a:lstStyle>
            <a:lvl1pPr algn="l">
              <a:defRPr sz="1200"/>
            </a:lvl1pPr>
          </a:lstStyle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226" y="1"/>
            <a:ext cx="2919032" cy="494311"/>
          </a:xfrm>
          <a:prstGeom prst="rect">
            <a:avLst/>
          </a:prstGeom>
        </p:spPr>
        <p:txBody>
          <a:bodyPr vert="horz" lIns="87578" tIns="43788" rIns="87578" bIns="43788" rtlCol="0"/>
          <a:lstStyle>
            <a:lvl1pPr algn="r">
              <a:defRPr sz="1200"/>
            </a:lvl1pPr>
          </a:lstStyle>
          <a:p>
            <a:fld id="{A8F5A995-6E4F-41DD-906E-A281E73776A4}" type="datetimeFigureOut">
              <a:rPr lang="ru-RU" smtClean="0">
                <a:latin typeface="Verdana" panose="020B0604030504040204" pitchFamily="34" charset="0"/>
              </a:rPr>
              <a:t>09.07.2020</a:t>
            </a:fld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003"/>
            <a:ext cx="2919032" cy="494311"/>
          </a:xfrm>
          <a:prstGeom prst="rect">
            <a:avLst/>
          </a:prstGeom>
        </p:spPr>
        <p:txBody>
          <a:bodyPr vert="horz" lIns="87578" tIns="43788" rIns="87578" bIns="43788" rtlCol="0" anchor="b"/>
          <a:lstStyle>
            <a:lvl1pPr algn="l">
              <a:defRPr sz="1200"/>
            </a:lvl1pPr>
          </a:lstStyle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226" y="9372003"/>
            <a:ext cx="2919032" cy="494311"/>
          </a:xfrm>
          <a:prstGeom prst="rect">
            <a:avLst/>
          </a:prstGeom>
        </p:spPr>
        <p:txBody>
          <a:bodyPr vert="horz" lIns="87578" tIns="43788" rIns="87578" bIns="43788" rtlCol="0" anchor="b"/>
          <a:lstStyle>
            <a:lvl1pPr algn="r">
              <a:defRPr sz="1200"/>
            </a:lvl1pPr>
          </a:lstStyle>
          <a:p>
            <a:fld id="{0B3F409D-6B22-4D45-96EA-05DA306F63DF}" type="slidenum">
              <a:rPr lang="ru-RU" smtClean="0">
                <a:latin typeface="Verdana" panose="020B0604030504040204" pitchFamily="34" charset="0"/>
              </a:rPr>
              <a:t>‹#›</a:t>
            </a:fld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49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4864" tIns="47432" rIns="94864" bIns="47432" rtlCol="0"/>
          <a:lstStyle>
            <a:lvl1pPr algn="l">
              <a:defRPr sz="13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4864" tIns="47432" rIns="94864" bIns="47432" rtlCol="0"/>
          <a:lstStyle>
            <a:lvl1pPr algn="r">
              <a:defRPr sz="1300">
                <a:latin typeface="Verdana" panose="020B0604030504040204" pitchFamily="34" charset="0"/>
              </a:defRPr>
            </a:lvl1pPr>
          </a:lstStyle>
          <a:p>
            <a:fld id="{3F71E19E-30FF-490B-93BE-47293D4A8D69}" type="datetimeFigureOut">
              <a:rPr lang="ru-RU" smtClean="0"/>
              <a:pPr/>
              <a:t>09.07.2020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4" tIns="47432" rIns="94864" bIns="4743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64" tIns="47432" rIns="94864" bIns="47432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4864" tIns="47432" rIns="94864" bIns="47432" rtlCol="0" anchor="b"/>
          <a:lstStyle>
            <a:lvl1pPr algn="l">
              <a:defRPr sz="13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4864" tIns="47432" rIns="94864" bIns="47432" rtlCol="0" anchor="b"/>
          <a:lstStyle>
            <a:lvl1pPr algn="r">
              <a:defRPr sz="1300">
                <a:latin typeface="Verdana" panose="020B0604030504040204" pitchFamily="34" charset="0"/>
              </a:defRPr>
            </a:lvl1pPr>
          </a:lstStyle>
          <a:p>
            <a:fld id="{1CE8C094-7F32-46EA-9630-2582905A5B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4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2363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4565-BEC0-44AC-AC02-FD9A17970B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9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9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99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454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4" name="Google Shape;374;p1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:notes"/>
          <p:cNvSpPr txBox="1">
            <a:spLocks noGrp="1"/>
          </p:cNvSpPr>
          <p:nvPr>
            <p:ph type="sldNum" idx="12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50" tIns="47425" rIns="94850" bIns="47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34</a:t>
            </a:fld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096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35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2363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4565-BEC0-44AC-AC02-FD9A17970BD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76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2363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4565-BEC0-44AC-AC02-FD9A17970BD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32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53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2363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4565-BEC0-44AC-AC02-FD9A17970BD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1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99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C094-7F32-46EA-9630-2582905A5BA4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99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5d16e3d9c_0_62:notes"/>
          <p:cNvSpPr txBox="1">
            <a:spLocks noGrp="1"/>
          </p:cNvSpPr>
          <p:nvPr>
            <p:ph type="body" idx="1"/>
          </p:nvPr>
        </p:nvSpPr>
        <p:spPr>
          <a:xfrm>
            <a:off x="661571" y="5056700"/>
            <a:ext cx="5292554" cy="4790406"/>
          </a:xfrm>
          <a:prstGeom prst="rect">
            <a:avLst/>
          </a:prstGeom>
        </p:spPr>
        <p:txBody>
          <a:bodyPr spcFirstLastPara="1" wrap="square" lIns="94850" tIns="47425" rIns="94850" bIns="4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55d16e3d9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800100"/>
            <a:ext cx="5322887" cy="3990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03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28625" y="1196975"/>
            <a:ext cx="8458200" cy="5221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53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ять объектов и пять изображения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3"/>
          <p:cNvSpPr>
            <a:spLocks noGrp="1"/>
          </p:cNvSpPr>
          <p:nvPr>
            <p:ph type="pic" sz="quarter" idx="18"/>
          </p:nvPr>
        </p:nvSpPr>
        <p:spPr>
          <a:xfrm>
            <a:off x="669008" y="5181986"/>
            <a:ext cx="9504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19"/>
          </p:nvPr>
        </p:nvSpPr>
        <p:spPr>
          <a:xfrm>
            <a:off x="669008" y="3265319"/>
            <a:ext cx="9504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0" name="Рисунок 3"/>
          <p:cNvSpPr>
            <a:spLocks noGrp="1"/>
          </p:cNvSpPr>
          <p:nvPr>
            <p:ph type="pic" sz="quarter" idx="20"/>
          </p:nvPr>
        </p:nvSpPr>
        <p:spPr>
          <a:xfrm>
            <a:off x="4988794" y="3265319"/>
            <a:ext cx="9504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21"/>
          </p:nvPr>
        </p:nvSpPr>
        <p:spPr>
          <a:xfrm>
            <a:off x="4988794" y="1348651"/>
            <a:ext cx="9504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7" name="Рисунок 3"/>
          <p:cNvSpPr>
            <a:spLocks noGrp="1"/>
          </p:cNvSpPr>
          <p:nvPr>
            <p:ph type="pic" sz="quarter" idx="17"/>
          </p:nvPr>
        </p:nvSpPr>
        <p:spPr>
          <a:xfrm>
            <a:off x="669458" y="1348651"/>
            <a:ext cx="9504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852667" y="1348651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6179360" y="1348651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1858382" y="3265319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6185075" y="3265319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flipV="1">
            <a:off x="1852667" y="5184016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16"/>
          <p:cNvSpPr>
            <a:spLocks noGrp="1"/>
          </p:cNvSpPr>
          <p:nvPr>
            <p:ph type="body" sz="quarter" idx="28" hasCustomPrompt="1"/>
          </p:nvPr>
        </p:nvSpPr>
        <p:spPr>
          <a:xfrm>
            <a:off x="2040798" y="1886860"/>
            <a:ext cx="2501296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sz="240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25" name="Текст 16"/>
          <p:cNvSpPr>
            <a:spLocks noGrp="1"/>
          </p:cNvSpPr>
          <p:nvPr>
            <p:ph type="body" sz="quarter" idx="29" hasCustomPrompt="1"/>
          </p:nvPr>
        </p:nvSpPr>
        <p:spPr>
          <a:xfrm>
            <a:off x="2040798" y="1342977"/>
            <a:ext cx="2501296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400" b="1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26" name="Текст 16"/>
          <p:cNvSpPr>
            <a:spLocks noGrp="1"/>
          </p:cNvSpPr>
          <p:nvPr>
            <p:ph type="body" sz="quarter" idx="30" hasCustomPrompt="1"/>
          </p:nvPr>
        </p:nvSpPr>
        <p:spPr>
          <a:xfrm>
            <a:off x="2040798" y="3803721"/>
            <a:ext cx="2501296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Контакты</a:t>
            </a:r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31" hasCustomPrompt="1"/>
          </p:nvPr>
        </p:nvSpPr>
        <p:spPr>
          <a:xfrm>
            <a:off x="2040798" y="3265319"/>
            <a:ext cx="2501296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ФИО</a:t>
            </a:r>
          </a:p>
        </p:txBody>
      </p:sp>
      <p:sp>
        <p:nvSpPr>
          <p:cNvPr id="33" name="Текст 16"/>
          <p:cNvSpPr>
            <a:spLocks noGrp="1"/>
          </p:cNvSpPr>
          <p:nvPr>
            <p:ph type="body" sz="quarter" idx="32" hasCustomPrompt="1"/>
          </p:nvPr>
        </p:nvSpPr>
        <p:spPr>
          <a:xfrm>
            <a:off x="2040798" y="5716991"/>
            <a:ext cx="2501296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Контакты</a:t>
            </a:r>
          </a:p>
        </p:txBody>
      </p:sp>
      <p:sp>
        <p:nvSpPr>
          <p:cNvPr id="34" name="Текст 16"/>
          <p:cNvSpPr>
            <a:spLocks noGrp="1"/>
          </p:cNvSpPr>
          <p:nvPr>
            <p:ph type="body" sz="quarter" idx="33" hasCustomPrompt="1"/>
          </p:nvPr>
        </p:nvSpPr>
        <p:spPr>
          <a:xfrm>
            <a:off x="2040798" y="5181986"/>
            <a:ext cx="2501296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ФИО</a:t>
            </a:r>
          </a:p>
        </p:txBody>
      </p:sp>
      <p:sp>
        <p:nvSpPr>
          <p:cNvPr id="35" name="Текст 16"/>
          <p:cNvSpPr>
            <a:spLocks noGrp="1"/>
          </p:cNvSpPr>
          <p:nvPr>
            <p:ph type="body" sz="quarter" idx="34" hasCustomPrompt="1"/>
          </p:nvPr>
        </p:nvSpPr>
        <p:spPr>
          <a:xfrm>
            <a:off x="6382987" y="1886860"/>
            <a:ext cx="2501296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Контакты</a:t>
            </a:r>
          </a:p>
        </p:txBody>
      </p:sp>
      <p:sp>
        <p:nvSpPr>
          <p:cNvPr id="36" name="Текст 16"/>
          <p:cNvSpPr>
            <a:spLocks noGrp="1"/>
          </p:cNvSpPr>
          <p:nvPr>
            <p:ph type="body" sz="quarter" idx="35" hasCustomPrompt="1"/>
          </p:nvPr>
        </p:nvSpPr>
        <p:spPr>
          <a:xfrm>
            <a:off x="6382987" y="1342977"/>
            <a:ext cx="2501296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ФИО</a:t>
            </a:r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36" hasCustomPrompt="1"/>
          </p:nvPr>
        </p:nvSpPr>
        <p:spPr>
          <a:xfrm>
            <a:off x="6382987" y="3803721"/>
            <a:ext cx="2501296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/>
              <a:t>Контакты</a:t>
            </a:r>
          </a:p>
        </p:txBody>
      </p:sp>
      <p:sp>
        <p:nvSpPr>
          <p:cNvPr id="38" name="Текст 16"/>
          <p:cNvSpPr>
            <a:spLocks noGrp="1"/>
          </p:cNvSpPr>
          <p:nvPr>
            <p:ph type="body" sz="quarter" idx="37" hasCustomPrompt="1"/>
          </p:nvPr>
        </p:nvSpPr>
        <p:spPr>
          <a:xfrm>
            <a:off x="6382987" y="3265319"/>
            <a:ext cx="2501296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22805264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4" userDrawn="1">
          <p15:clr>
            <a:srgbClr val="FBAE40"/>
          </p15:clr>
        </p15:guide>
        <p15:guide id="2" orient="horz" pos="2976">
          <p15:clr>
            <a:srgbClr val="FBAE40"/>
          </p15:clr>
        </p15:guide>
        <p15:guide id="3" orient="horz" pos="84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3"/>
          <p:cNvSpPr>
            <a:spLocks noGrp="1"/>
          </p:cNvSpPr>
          <p:nvPr>
            <p:ph type="pic" sz="quarter" idx="21"/>
          </p:nvPr>
        </p:nvSpPr>
        <p:spPr>
          <a:xfrm>
            <a:off x="661696" y="1349406"/>
            <a:ext cx="1610988" cy="2022247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61112" y="3526355"/>
            <a:ext cx="162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16"/>
          <p:cNvSpPr>
            <a:spLocks noGrp="1"/>
          </p:cNvSpPr>
          <p:nvPr>
            <p:ph type="body" sz="quarter" idx="29" hasCustomPrompt="1"/>
          </p:nvPr>
        </p:nvSpPr>
        <p:spPr>
          <a:xfrm>
            <a:off x="661696" y="4728754"/>
            <a:ext cx="1610988" cy="168792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1800">
                <a:solidFill>
                  <a:srgbClr val="6F00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9" name="Текст 16"/>
          <p:cNvSpPr>
            <a:spLocks noGrp="1"/>
          </p:cNvSpPr>
          <p:nvPr>
            <p:ph type="body" sz="quarter" idx="31" hasCustomPrompt="1"/>
          </p:nvPr>
        </p:nvSpPr>
        <p:spPr>
          <a:xfrm>
            <a:off x="661696" y="3681057"/>
            <a:ext cx="1610988" cy="1047697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200" b="1">
                <a:solidFill>
                  <a:srgbClr val="6F00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32"/>
          </p:nvPr>
        </p:nvSpPr>
        <p:spPr>
          <a:xfrm>
            <a:off x="2555776" y="1341438"/>
            <a:ext cx="6331049" cy="50752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7585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1429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pos="41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39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7585" y="0"/>
            <a:ext cx="44840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621320" y="6523847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AEBC907-F46C-43DB-891C-FAF67FA8713C}" type="slidenum">
              <a:rPr lang="ru-RU" sz="12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576897" y="6603023"/>
            <a:ext cx="0" cy="254977"/>
          </a:xfrm>
          <a:prstGeom prst="line">
            <a:avLst/>
          </a:prstGeom>
          <a:ln w="1270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9137" y="222044"/>
            <a:ext cx="6808688" cy="5048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Общие выводы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05" y="145854"/>
            <a:ext cx="1189162" cy="642407"/>
          </a:xfrm>
          <a:prstGeom prst="rect">
            <a:avLst/>
          </a:prstGeom>
        </p:spPr>
      </p:pic>
      <p:sp>
        <p:nvSpPr>
          <p:cNvPr id="11" name="Объект 3"/>
          <p:cNvSpPr>
            <a:spLocks noGrp="1"/>
          </p:cNvSpPr>
          <p:nvPr>
            <p:ph sz="quarter" idx="19"/>
          </p:nvPr>
        </p:nvSpPr>
        <p:spPr>
          <a:xfrm>
            <a:off x="719138" y="1196975"/>
            <a:ext cx="8167687" cy="5221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95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28800" y="1195509"/>
            <a:ext cx="5953125" cy="6700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7784052" y="1639888"/>
            <a:ext cx="0" cy="4541837"/>
          </a:xfrm>
          <a:prstGeom prst="line">
            <a:avLst/>
          </a:prstGeom>
          <a:ln w="1270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 userDrawn="1"/>
        </p:nvSpPr>
        <p:spPr>
          <a:xfrm>
            <a:off x="-17585" y="0"/>
            <a:ext cx="44840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05" y="145854"/>
            <a:ext cx="1189162" cy="6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32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902" userDrawn="1">
          <p15:clr>
            <a:srgbClr val="FBAE40"/>
          </p15:clr>
        </p15:guide>
        <p15:guide id="2" pos="11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1" y="5120462"/>
            <a:ext cx="4026793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+7 (000) 0</a:t>
            </a:r>
            <a:r>
              <a:rPr lang="en-US" dirty="0" smtClean="0"/>
              <a:t>00</a:t>
            </a:r>
            <a:r>
              <a:rPr lang="ru-RU" dirty="0" smtClean="0"/>
              <a:t>-00-00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1" y="5620658"/>
            <a:ext cx="4026793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+7 (000) </a:t>
            </a:r>
            <a:r>
              <a:rPr lang="en-US" dirty="0" smtClean="0"/>
              <a:t>00</a:t>
            </a:r>
            <a:r>
              <a:rPr lang="ru-RU" dirty="0" smtClean="0"/>
              <a:t>0-00-00</a:t>
            </a:r>
            <a:endParaRPr lang="ru-RU" dirty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31" y="4109102"/>
            <a:ext cx="4026793" cy="25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Сайт</a:t>
            </a:r>
            <a:endParaRPr lang="ru-RU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1" y="4617297"/>
            <a:ext cx="4026793" cy="25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E-mail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097215" y="1196975"/>
            <a:ext cx="0" cy="4984750"/>
          </a:xfrm>
          <a:prstGeom prst="line">
            <a:avLst/>
          </a:prstGeom>
          <a:ln w="1270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2332211"/>
            <a:ext cx="2600844" cy="264128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-17585" y="0"/>
            <a:ext cx="44840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4447014" y="5089838"/>
            <a:ext cx="186752" cy="313249"/>
          </a:xfrm>
          <a:custGeom>
            <a:avLst/>
            <a:gdLst>
              <a:gd name="T0" fmla="*/ 497 w 2354"/>
              <a:gd name="T1" fmla="*/ 85 h 3987"/>
              <a:gd name="T2" fmla="*/ 4 w 2354"/>
              <a:gd name="T3" fmla="*/ 1137 h 3987"/>
              <a:gd name="T4" fmla="*/ 4 w 2354"/>
              <a:gd name="T5" fmla="*/ 2693 h 3987"/>
              <a:gd name="T6" fmla="*/ 44 w 2354"/>
              <a:gd name="T7" fmla="*/ 3463 h 3987"/>
              <a:gd name="T8" fmla="*/ 1025 w 2354"/>
              <a:gd name="T9" fmla="*/ 3965 h 3987"/>
              <a:gd name="T10" fmla="*/ 1785 w 2354"/>
              <a:gd name="T11" fmla="*/ 3941 h 3987"/>
              <a:gd name="T12" fmla="*/ 2283 w 2354"/>
              <a:gd name="T13" fmla="*/ 2897 h 3987"/>
              <a:gd name="T14" fmla="*/ 2283 w 2354"/>
              <a:gd name="T15" fmla="*/ 1341 h 3987"/>
              <a:gd name="T16" fmla="*/ 1941 w 2354"/>
              <a:gd name="T17" fmla="*/ 142 h 3987"/>
              <a:gd name="T18" fmla="*/ 497 w 2354"/>
              <a:gd name="T19" fmla="*/ 85 h 3987"/>
              <a:gd name="T20" fmla="*/ 846 w 2354"/>
              <a:gd name="T21" fmla="*/ 175 h 3987"/>
              <a:gd name="T22" fmla="*/ 1407 w 2354"/>
              <a:gd name="T23" fmla="*/ 175 h 3987"/>
              <a:gd name="T24" fmla="*/ 1496 w 2354"/>
              <a:gd name="T25" fmla="*/ 263 h 3987"/>
              <a:gd name="T26" fmla="*/ 1496 w 2354"/>
              <a:gd name="T27" fmla="*/ 385 h 3987"/>
              <a:gd name="T28" fmla="*/ 1407 w 2354"/>
              <a:gd name="T29" fmla="*/ 473 h 3987"/>
              <a:gd name="T30" fmla="*/ 846 w 2354"/>
              <a:gd name="T31" fmla="*/ 473 h 3987"/>
              <a:gd name="T32" fmla="*/ 758 w 2354"/>
              <a:gd name="T33" fmla="*/ 385 h 3987"/>
              <a:gd name="T34" fmla="*/ 758 w 2354"/>
              <a:gd name="T35" fmla="*/ 263 h 3987"/>
              <a:gd name="T36" fmla="*/ 846 w 2354"/>
              <a:gd name="T37" fmla="*/ 175 h 3987"/>
              <a:gd name="T38" fmla="*/ 1025 w 2354"/>
              <a:gd name="T39" fmla="*/ 3422 h 3987"/>
              <a:gd name="T40" fmla="*/ 1257 w 2354"/>
              <a:gd name="T41" fmla="*/ 3422 h 3987"/>
              <a:gd name="T42" fmla="*/ 1346 w 2354"/>
              <a:gd name="T43" fmla="*/ 3511 h 3987"/>
              <a:gd name="T44" fmla="*/ 1346 w 2354"/>
              <a:gd name="T45" fmla="*/ 3633 h 3987"/>
              <a:gd name="T46" fmla="*/ 1257 w 2354"/>
              <a:gd name="T47" fmla="*/ 3721 h 3987"/>
              <a:gd name="T48" fmla="*/ 1025 w 2354"/>
              <a:gd name="T49" fmla="*/ 3721 h 3987"/>
              <a:gd name="T50" fmla="*/ 937 w 2354"/>
              <a:gd name="T51" fmla="*/ 3633 h 3987"/>
              <a:gd name="T52" fmla="*/ 937 w 2354"/>
              <a:gd name="T53" fmla="*/ 3511 h 3987"/>
              <a:gd name="T54" fmla="*/ 1025 w 2354"/>
              <a:gd name="T55" fmla="*/ 3422 h 3987"/>
              <a:gd name="T56" fmla="*/ 1816 w 2354"/>
              <a:gd name="T57" fmla="*/ 203 h 3987"/>
              <a:gd name="T58" fmla="*/ 1935 w 2354"/>
              <a:gd name="T59" fmla="*/ 322 h 3987"/>
              <a:gd name="T60" fmla="*/ 1816 w 2354"/>
              <a:gd name="T61" fmla="*/ 441 h 3987"/>
              <a:gd name="T62" fmla="*/ 1697 w 2354"/>
              <a:gd name="T63" fmla="*/ 322 h 3987"/>
              <a:gd name="T64" fmla="*/ 1816 w 2354"/>
              <a:gd name="T65" fmla="*/ 203 h 3987"/>
              <a:gd name="T66" fmla="*/ 2025 w 2354"/>
              <a:gd name="T67" fmla="*/ 566 h 3987"/>
              <a:gd name="T68" fmla="*/ 270 w 2354"/>
              <a:gd name="T69" fmla="*/ 575 h 3987"/>
              <a:gd name="T70" fmla="*/ 271 w 2354"/>
              <a:gd name="T71" fmla="*/ 3312 h 3987"/>
              <a:gd name="T72" fmla="*/ 2026 w 2354"/>
              <a:gd name="T73" fmla="*/ 3313 h 3987"/>
              <a:gd name="T74" fmla="*/ 2025 w 2354"/>
              <a:gd name="T75" fmla="*/ 566 h 3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54" h="3987">
                <a:moveTo>
                  <a:pt x="497" y="85"/>
                </a:moveTo>
                <a:cubicBezTo>
                  <a:pt x="0" y="244"/>
                  <a:pt x="4" y="550"/>
                  <a:pt x="4" y="1137"/>
                </a:cubicBezTo>
                <a:cubicBezTo>
                  <a:pt x="4" y="1655"/>
                  <a:pt x="4" y="2174"/>
                  <a:pt x="4" y="2693"/>
                </a:cubicBezTo>
                <a:cubicBezTo>
                  <a:pt x="4" y="3026"/>
                  <a:pt x="7" y="3276"/>
                  <a:pt x="44" y="3463"/>
                </a:cubicBezTo>
                <a:cubicBezTo>
                  <a:pt x="123" y="3857"/>
                  <a:pt x="354" y="3965"/>
                  <a:pt x="1025" y="3965"/>
                </a:cubicBezTo>
                <a:cubicBezTo>
                  <a:pt x="1219" y="3965"/>
                  <a:pt x="1620" y="3987"/>
                  <a:pt x="1785" y="3941"/>
                </a:cubicBezTo>
                <a:cubicBezTo>
                  <a:pt x="2348" y="3784"/>
                  <a:pt x="2283" y="3273"/>
                  <a:pt x="2283" y="2897"/>
                </a:cubicBezTo>
                <a:cubicBezTo>
                  <a:pt x="2283" y="2378"/>
                  <a:pt x="2283" y="1859"/>
                  <a:pt x="2283" y="1341"/>
                </a:cubicBezTo>
                <a:cubicBezTo>
                  <a:pt x="2283" y="795"/>
                  <a:pt x="2354" y="375"/>
                  <a:pt x="1941" y="142"/>
                </a:cubicBezTo>
                <a:cubicBezTo>
                  <a:pt x="1722" y="19"/>
                  <a:pt x="761" y="0"/>
                  <a:pt x="497" y="85"/>
                </a:cubicBezTo>
                <a:close/>
                <a:moveTo>
                  <a:pt x="846" y="175"/>
                </a:moveTo>
                <a:lnTo>
                  <a:pt x="1407" y="175"/>
                </a:lnTo>
                <a:cubicBezTo>
                  <a:pt x="1456" y="175"/>
                  <a:pt x="1496" y="215"/>
                  <a:pt x="1496" y="263"/>
                </a:cubicBezTo>
                <a:lnTo>
                  <a:pt x="1496" y="385"/>
                </a:lnTo>
                <a:cubicBezTo>
                  <a:pt x="1496" y="434"/>
                  <a:pt x="1456" y="473"/>
                  <a:pt x="1407" y="473"/>
                </a:cubicBezTo>
                <a:lnTo>
                  <a:pt x="846" y="473"/>
                </a:lnTo>
                <a:cubicBezTo>
                  <a:pt x="797" y="473"/>
                  <a:pt x="758" y="434"/>
                  <a:pt x="758" y="385"/>
                </a:cubicBezTo>
                <a:lnTo>
                  <a:pt x="758" y="263"/>
                </a:lnTo>
                <a:cubicBezTo>
                  <a:pt x="758" y="215"/>
                  <a:pt x="797" y="175"/>
                  <a:pt x="846" y="175"/>
                </a:cubicBezTo>
                <a:close/>
                <a:moveTo>
                  <a:pt x="1025" y="3422"/>
                </a:moveTo>
                <a:lnTo>
                  <a:pt x="1257" y="3422"/>
                </a:lnTo>
                <a:cubicBezTo>
                  <a:pt x="1306" y="3422"/>
                  <a:pt x="1346" y="3462"/>
                  <a:pt x="1346" y="3511"/>
                </a:cubicBezTo>
                <a:lnTo>
                  <a:pt x="1346" y="3633"/>
                </a:lnTo>
                <a:cubicBezTo>
                  <a:pt x="1346" y="3681"/>
                  <a:pt x="1306" y="3721"/>
                  <a:pt x="1257" y="3721"/>
                </a:cubicBezTo>
                <a:lnTo>
                  <a:pt x="1025" y="3721"/>
                </a:lnTo>
                <a:cubicBezTo>
                  <a:pt x="977" y="3721"/>
                  <a:pt x="937" y="3681"/>
                  <a:pt x="937" y="3633"/>
                </a:cubicBezTo>
                <a:lnTo>
                  <a:pt x="937" y="3511"/>
                </a:lnTo>
                <a:cubicBezTo>
                  <a:pt x="937" y="3462"/>
                  <a:pt x="977" y="3422"/>
                  <a:pt x="1025" y="3422"/>
                </a:cubicBezTo>
                <a:close/>
                <a:moveTo>
                  <a:pt x="1816" y="203"/>
                </a:moveTo>
                <a:cubicBezTo>
                  <a:pt x="1882" y="203"/>
                  <a:pt x="1935" y="256"/>
                  <a:pt x="1935" y="322"/>
                </a:cubicBezTo>
                <a:cubicBezTo>
                  <a:pt x="1935" y="387"/>
                  <a:pt x="1882" y="441"/>
                  <a:pt x="1816" y="441"/>
                </a:cubicBezTo>
                <a:cubicBezTo>
                  <a:pt x="1750" y="441"/>
                  <a:pt x="1697" y="387"/>
                  <a:pt x="1697" y="322"/>
                </a:cubicBezTo>
                <a:cubicBezTo>
                  <a:pt x="1697" y="256"/>
                  <a:pt x="1750" y="203"/>
                  <a:pt x="1816" y="203"/>
                </a:cubicBezTo>
                <a:close/>
                <a:moveTo>
                  <a:pt x="2025" y="566"/>
                </a:moveTo>
                <a:lnTo>
                  <a:pt x="270" y="575"/>
                </a:lnTo>
                <a:lnTo>
                  <a:pt x="271" y="3312"/>
                </a:lnTo>
                <a:lnTo>
                  <a:pt x="2026" y="3313"/>
                </a:lnTo>
                <a:lnTo>
                  <a:pt x="2025" y="566"/>
                </a:ln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grpSp>
        <p:nvGrpSpPr>
          <p:cNvPr id="20" name="Группа 19"/>
          <p:cNvGrpSpPr/>
          <p:nvPr userDrawn="1"/>
        </p:nvGrpSpPr>
        <p:grpSpPr>
          <a:xfrm>
            <a:off x="4392614" y="5616044"/>
            <a:ext cx="281812" cy="261228"/>
            <a:chOff x="4392613" y="5347833"/>
            <a:chExt cx="307995" cy="285499"/>
          </a:xfrm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4469510" y="5538438"/>
              <a:ext cx="153793" cy="94894"/>
            </a:xfrm>
            <a:custGeom>
              <a:avLst/>
              <a:gdLst>
                <a:gd name="T0" fmla="*/ 0 w 1770"/>
                <a:gd name="T1" fmla="*/ 1106 h 1106"/>
                <a:gd name="T2" fmla="*/ 1769 w 1770"/>
                <a:gd name="T3" fmla="*/ 1106 h 1106"/>
                <a:gd name="T4" fmla="*/ 1770 w 1770"/>
                <a:gd name="T5" fmla="*/ 0 h 1106"/>
                <a:gd name="T6" fmla="*/ 0 w 1770"/>
                <a:gd name="T7" fmla="*/ 0 h 1106"/>
                <a:gd name="T8" fmla="*/ 0 w 1770"/>
                <a:gd name="T9" fmla="*/ 1106 h 1106"/>
                <a:gd name="T10" fmla="*/ 219 w 1770"/>
                <a:gd name="T11" fmla="*/ 239 h 1106"/>
                <a:gd name="T12" fmla="*/ 219 w 1770"/>
                <a:gd name="T13" fmla="*/ 440 h 1106"/>
                <a:gd name="T14" fmla="*/ 1496 w 1770"/>
                <a:gd name="T15" fmla="*/ 443 h 1106"/>
                <a:gd name="T16" fmla="*/ 1551 w 1770"/>
                <a:gd name="T17" fmla="*/ 442 h 1106"/>
                <a:gd name="T18" fmla="*/ 1551 w 1770"/>
                <a:gd name="T19" fmla="*/ 256 h 1106"/>
                <a:gd name="T20" fmla="*/ 1551 w 1770"/>
                <a:gd name="T21" fmla="*/ 224 h 1106"/>
                <a:gd name="T22" fmla="*/ 219 w 1770"/>
                <a:gd name="T23" fmla="*/ 221 h 1106"/>
                <a:gd name="T24" fmla="*/ 219 w 1770"/>
                <a:gd name="T25" fmla="*/ 239 h 1106"/>
                <a:gd name="T26" fmla="*/ 219 w 1770"/>
                <a:gd name="T27" fmla="*/ 685 h 1106"/>
                <a:gd name="T28" fmla="*/ 219 w 1770"/>
                <a:gd name="T29" fmla="*/ 887 h 1106"/>
                <a:gd name="T30" fmla="*/ 1496 w 1770"/>
                <a:gd name="T31" fmla="*/ 890 h 1106"/>
                <a:gd name="T32" fmla="*/ 1551 w 1770"/>
                <a:gd name="T33" fmla="*/ 889 h 1106"/>
                <a:gd name="T34" fmla="*/ 1551 w 1770"/>
                <a:gd name="T35" fmla="*/ 702 h 1106"/>
                <a:gd name="T36" fmla="*/ 1551 w 1770"/>
                <a:gd name="T37" fmla="*/ 670 h 1106"/>
                <a:gd name="T38" fmla="*/ 219 w 1770"/>
                <a:gd name="T39" fmla="*/ 668 h 1106"/>
                <a:gd name="T40" fmla="*/ 219 w 1770"/>
                <a:gd name="T41" fmla="*/ 685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0" h="1106">
                  <a:moveTo>
                    <a:pt x="0" y="1106"/>
                  </a:moveTo>
                  <a:lnTo>
                    <a:pt x="1769" y="1106"/>
                  </a:lnTo>
                  <a:lnTo>
                    <a:pt x="1770" y="0"/>
                  </a:lnTo>
                  <a:lnTo>
                    <a:pt x="0" y="0"/>
                  </a:lnTo>
                  <a:lnTo>
                    <a:pt x="0" y="1106"/>
                  </a:lnTo>
                  <a:close/>
                  <a:moveTo>
                    <a:pt x="219" y="239"/>
                  </a:moveTo>
                  <a:lnTo>
                    <a:pt x="219" y="440"/>
                  </a:lnTo>
                  <a:lnTo>
                    <a:pt x="1496" y="443"/>
                  </a:lnTo>
                  <a:lnTo>
                    <a:pt x="1551" y="442"/>
                  </a:lnTo>
                  <a:lnTo>
                    <a:pt x="1551" y="256"/>
                  </a:lnTo>
                  <a:lnTo>
                    <a:pt x="1551" y="224"/>
                  </a:lnTo>
                  <a:lnTo>
                    <a:pt x="219" y="221"/>
                  </a:lnTo>
                  <a:lnTo>
                    <a:pt x="219" y="239"/>
                  </a:lnTo>
                  <a:close/>
                  <a:moveTo>
                    <a:pt x="219" y="685"/>
                  </a:moveTo>
                  <a:lnTo>
                    <a:pt x="219" y="887"/>
                  </a:lnTo>
                  <a:lnTo>
                    <a:pt x="1496" y="890"/>
                  </a:lnTo>
                  <a:lnTo>
                    <a:pt x="1551" y="889"/>
                  </a:lnTo>
                  <a:lnTo>
                    <a:pt x="1551" y="702"/>
                  </a:lnTo>
                  <a:lnTo>
                    <a:pt x="1551" y="670"/>
                  </a:lnTo>
                  <a:lnTo>
                    <a:pt x="219" y="668"/>
                  </a:lnTo>
                  <a:lnTo>
                    <a:pt x="219" y="685"/>
                  </a:lnTo>
                  <a:close/>
                </a:path>
              </a:pathLst>
            </a:cu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Verdana" panose="020B060403050404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392613" y="5403051"/>
              <a:ext cx="307995" cy="175062"/>
            </a:xfrm>
            <a:custGeom>
              <a:avLst/>
              <a:gdLst>
                <a:gd name="T0" fmla="*/ 0 w 3552"/>
                <a:gd name="T1" fmla="*/ 424 h 2040"/>
                <a:gd name="T2" fmla="*/ 0 w 3552"/>
                <a:gd name="T3" fmla="*/ 1611 h 2040"/>
                <a:gd name="T4" fmla="*/ 77 w 3552"/>
                <a:gd name="T5" fmla="*/ 1803 h 2040"/>
                <a:gd name="T6" fmla="*/ 663 w 3552"/>
                <a:gd name="T7" fmla="*/ 2017 h 2040"/>
                <a:gd name="T8" fmla="*/ 666 w 3552"/>
                <a:gd name="T9" fmla="*/ 1351 h 2040"/>
                <a:gd name="T10" fmla="*/ 2882 w 3552"/>
                <a:gd name="T11" fmla="*/ 1352 h 2040"/>
                <a:gd name="T12" fmla="*/ 2882 w 3552"/>
                <a:gd name="T13" fmla="*/ 2017 h 2040"/>
                <a:gd name="T14" fmla="*/ 3265 w 3552"/>
                <a:gd name="T15" fmla="*/ 1979 h 2040"/>
                <a:gd name="T16" fmla="*/ 3482 w 3552"/>
                <a:gd name="T17" fmla="*/ 1783 h 2040"/>
                <a:gd name="T18" fmla="*/ 3545 w 3552"/>
                <a:gd name="T19" fmla="*/ 1433 h 2040"/>
                <a:gd name="T20" fmla="*/ 3545 w 3552"/>
                <a:gd name="T21" fmla="*/ 600 h 2040"/>
                <a:gd name="T22" fmla="*/ 3480 w 3552"/>
                <a:gd name="T23" fmla="*/ 252 h 2040"/>
                <a:gd name="T24" fmla="*/ 2882 w 3552"/>
                <a:gd name="T25" fmla="*/ 23 h 2040"/>
                <a:gd name="T26" fmla="*/ 2879 w 3552"/>
                <a:gd name="T27" fmla="*/ 688 h 2040"/>
                <a:gd name="T28" fmla="*/ 664 w 3552"/>
                <a:gd name="T29" fmla="*/ 688 h 2040"/>
                <a:gd name="T30" fmla="*/ 663 w 3552"/>
                <a:gd name="T31" fmla="*/ 23 h 2040"/>
                <a:gd name="T32" fmla="*/ 210 w 3552"/>
                <a:gd name="T33" fmla="*/ 102 h 2040"/>
                <a:gd name="T34" fmla="*/ 0 w 3552"/>
                <a:gd name="T35" fmla="*/ 424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2" h="2040">
                  <a:moveTo>
                    <a:pt x="0" y="424"/>
                  </a:moveTo>
                  <a:lnTo>
                    <a:pt x="0" y="1611"/>
                  </a:lnTo>
                  <a:cubicBezTo>
                    <a:pt x="19" y="1652"/>
                    <a:pt x="13" y="1715"/>
                    <a:pt x="77" y="1803"/>
                  </a:cubicBezTo>
                  <a:cubicBezTo>
                    <a:pt x="250" y="2040"/>
                    <a:pt x="403" y="2017"/>
                    <a:pt x="663" y="2017"/>
                  </a:cubicBezTo>
                  <a:lnTo>
                    <a:pt x="666" y="1351"/>
                  </a:lnTo>
                  <a:lnTo>
                    <a:pt x="2882" y="1352"/>
                  </a:lnTo>
                  <a:lnTo>
                    <a:pt x="2882" y="2017"/>
                  </a:lnTo>
                  <a:cubicBezTo>
                    <a:pt x="3016" y="2016"/>
                    <a:pt x="3155" y="2031"/>
                    <a:pt x="3265" y="1979"/>
                  </a:cubicBezTo>
                  <a:cubicBezTo>
                    <a:pt x="3356" y="1935"/>
                    <a:pt x="3432" y="1865"/>
                    <a:pt x="3482" y="1783"/>
                  </a:cubicBezTo>
                  <a:cubicBezTo>
                    <a:pt x="3552" y="1668"/>
                    <a:pt x="3545" y="1580"/>
                    <a:pt x="3545" y="1433"/>
                  </a:cubicBezTo>
                  <a:lnTo>
                    <a:pt x="3545" y="600"/>
                  </a:lnTo>
                  <a:cubicBezTo>
                    <a:pt x="3545" y="452"/>
                    <a:pt x="3550" y="361"/>
                    <a:pt x="3480" y="252"/>
                  </a:cubicBezTo>
                  <a:cubicBezTo>
                    <a:pt x="3316" y="0"/>
                    <a:pt x="3130" y="22"/>
                    <a:pt x="2882" y="23"/>
                  </a:cubicBezTo>
                  <a:lnTo>
                    <a:pt x="2879" y="688"/>
                  </a:lnTo>
                  <a:lnTo>
                    <a:pt x="664" y="688"/>
                  </a:lnTo>
                  <a:lnTo>
                    <a:pt x="663" y="23"/>
                  </a:lnTo>
                  <a:cubicBezTo>
                    <a:pt x="468" y="22"/>
                    <a:pt x="349" y="3"/>
                    <a:pt x="210" y="102"/>
                  </a:cubicBezTo>
                  <a:cubicBezTo>
                    <a:pt x="18" y="239"/>
                    <a:pt x="25" y="377"/>
                    <a:pt x="0" y="424"/>
                  </a:cubicBezTo>
                  <a:close/>
                </a:path>
              </a:pathLst>
            </a:cu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Verdana" panose="020B0604030504040204" pitchFamily="34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4469510" y="5347833"/>
              <a:ext cx="153793" cy="95303"/>
            </a:xfrm>
            <a:prstGeom prst="rect">
              <a:avLst/>
            </a:pr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Verdana" panose="020B0604030504040204" pitchFamily="34" charset="0"/>
              </a:endParaRPr>
            </a:p>
          </p:txBody>
        </p:sp>
      </p:grpSp>
      <p:sp>
        <p:nvSpPr>
          <p:cNvPr id="24" name="Freeform 9"/>
          <p:cNvSpPr>
            <a:spLocks noEditPoints="1"/>
          </p:cNvSpPr>
          <p:nvPr userDrawn="1"/>
        </p:nvSpPr>
        <p:spPr bwMode="auto">
          <a:xfrm>
            <a:off x="4395476" y="4654038"/>
            <a:ext cx="275450" cy="178518"/>
          </a:xfrm>
          <a:custGeom>
            <a:avLst/>
            <a:gdLst>
              <a:gd name="T0" fmla="*/ 392 w 3473"/>
              <a:gd name="T1" fmla="*/ 19 h 2271"/>
              <a:gd name="T2" fmla="*/ 155 w 3473"/>
              <a:gd name="T3" fmla="*/ 146 h 2271"/>
              <a:gd name="T4" fmla="*/ 80 w 3473"/>
              <a:gd name="T5" fmla="*/ 251 h 2271"/>
              <a:gd name="T6" fmla="*/ 45 w 3473"/>
              <a:gd name="T7" fmla="*/ 1904 h 2271"/>
              <a:gd name="T8" fmla="*/ 169 w 3473"/>
              <a:gd name="T9" fmla="*/ 2140 h 2271"/>
              <a:gd name="T10" fmla="*/ 451 w 3473"/>
              <a:gd name="T11" fmla="*/ 2259 h 2271"/>
              <a:gd name="T12" fmla="*/ 1254 w 3473"/>
              <a:gd name="T13" fmla="*/ 2259 h 2271"/>
              <a:gd name="T14" fmla="*/ 2860 w 3473"/>
              <a:gd name="T15" fmla="*/ 2259 h 2271"/>
              <a:gd name="T16" fmla="*/ 3214 w 3473"/>
              <a:gd name="T17" fmla="*/ 2220 h 2271"/>
              <a:gd name="T18" fmla="*/ 3417 w 3473"/>
              <a:gd name="T19" fmla="*/ 2021 h 2271"/>
              <a:gd name="T20" fmla="*/ 3462 w 3473"/>
              <a:gd name="T21" fmla="*/ 1664 h 2271"/>
              <a:gd name="T22" fmla="*/ 3462 w 3473"/>
              <a:gd name="T23" fmla="*/ 461 h 2271"/>
              <a:gd name="T24" fmla="*/ 3106 w 3473"/>
              <a:gd name="T25" fmla="*/ 19 h 2271"/>
              <a:gd name="T26" fmla="*/ 2425 w 3473"/>
              <a:gd name="T27" fmla="*/ 11 h 2271"/>
              <a:gd name="T28" fmla="*/ 1066 w 3473"/>
              <a:gd name="T29" fmla="*/ 11 h 2271"/>
              <a:gd name="T30" fmla="*/ 392 w 3473"/>
              <a:gd name="T31" fmla="*/ 19 h 2271"/>
              <a:gd name="T32" fmla="*/ 250 w 3473"/>
              <a:gd name="T33" fmla="*/ 1695 h 2271"/>
              <a:gd name="T34" fmla="*/ 946 w 3473"/>
              <a:gd name="T35" fmla="*/ 1176 h 2271"/>
              <a:gd name="T36" fmla="*/ 969 w 3473"/>
              <a:gd name="T37" fmla="*/ 1159 h 2271"/>
              <a:gd name="T38" fmla="*/ 995 w 3473"/>
              <a:gd name="T39" fmla="*/ 1136 h 2271"/>
              <a:gd name="T40" fmla="*/ 625 w 3473"/>
              <a:gd name="T41" fmla="*/ 856 h 2271"/>
              <a:gd name="T42" fmla="*/ 253 w 3473"/>
              <a:gd name="T43" fmla="*/ 577 h 2271"/>
              <a:gd name="T44" fmla="*/ 250 w 3473"/>
              <a:gd name="T45" fmla="*/ 1695 h 2271"/>
              <a:gd name="T46" fmla="*/ 2501 w 3473"/>
              <a:gd name="T47" fmla="*/ 1134 h 2271"/>
              <a:gd name="T48" fmla="*/ 2525 w 3473"/>
              <a:gd name="T49" fmla="*/ 1157 h 2271"/>
              <a:gd name="T50" fmla="*/ 3245 w 3473"/>
              <a:gd name="T51" fmla="*/ 1695 h 2271"/>
              <a:gd name="T52" fmla="*/ 3246 w 3473"/>
              <a:gd name="T53" fmla="*/ 577 h 2271"/>
              <a:gd name="T54" fmla="*/ 2501 w 3473"/>
              <a:gd name="T55" fmla="*/ 1134 h 2271"/>
              <a:gd name="T56" fmla="*/ 250 w 3473"/>
              <a:gd name="T57" fmla="*/ 1829 h 2271"/>
              <a:gd name="T58" fmla="*/ 464 w 3473"/>
              <a:gd name="T59" fmla="*/ 2046 h 2271"/>
              <a:gd name="T60" fmla="*/ 892 w 3473"/>
              <a:gd name="T61" fmla="*/ 2046 h 2271"/>
              <a:gd name="T62" fmla="*/ 2605 w 3473"/>
              <a:gd name="T63" fmla="*/ 2046 h 2271"/>
              <a:gd name="T64" fmla="*/ 3034 w 3473"/>
              <a:gd name="T65" fmla="*/ 2046 h 2271"/>
              <a:gd name="T66" fmla="*/ 3248 w 3473"/>
              <a:gd name="T67" fmla="*/ 1829 h 2271"/>
              <a:gd name="T68" fmla="*/ 2412 w 3473"/>
              <a:gd name="T69" fmla="*/ 1205 h 2271"/>
              <a:gd name="T70" fmla="*/ 2105 w 3473"/>
              <a:gd name="T71" fmla="*/ 1432 h 2271"/>
              <a:gd name="T72" fmla="*/ 1554 w 3473"/>
              <a:gd name="T73" fmla="*/ 1552 h 2271"/>
              <a:gd name="T74" fmla="*/ 1093 w 3473"/>
              <a:gd name="T75" fmla="*/ 1205 h 2271"/>
              <a:gd name="T76" fmla="*/ 881 w 3473"/>
              <a:gd name="T77" fmla="*/ 1359 h 2271"/>
              <a:gd name="T78" fmla="*/ 250 w 3473"/>
              <a:gd name="T79" fmla="*/ 1829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73" h="2271">
                <a:moveTo>
                  <a:pt x="392" y="19"/>
                </a:moveTo>
                <a:cubicBezTo>
                  <a:pt x="287" y="41"/>
                  <a:pt x="207" y="89"/>
                  <a:pt x="155" y="146"/>
                </a:cubicBezTo>
                <a:cubicBezTo>
                  <a:pt x="128" y="175"/>
                  <a:pt x="102" y="207"/>
                  <a:pt x="80" y="251"/>
                </a:cubicBezTo>
                <a:cubicBezTo>
                  <a:pt x="21" y="371"/>
                  <a:pt x="0" y="1758"/>
                  <a:pt x="45" y="1904"/>
                </a:cubicBezTo>
                <a:cubicBezTo>
                  <a:pt x="64" y="1966"/>
                  <a:pt x="70" y="2049"/>
                  <a:pt x="169" y="2140"/>
                </a:cubicBezTo>
                <a:cubicBezTo>
                  <a:pt x="235" y="2201"/>
                  <a:pt x="323" y="2254"/>
                  <a:pt x="451" y="2259"/>
                </a:cubicBezTo>
                <a:cubicBezTo>
                  <a:pt x="711" y="2269"/>
                  <a:pt x="991" y="2259"/>
                  <a:pt x="1254" y="2259"/>
                </a:cubicBezTo>
                <a:cubicBezTo>
                  <a:pt x="1789" y="2259"/>
                  <a:pt x="2324" y="2259"/>
                  <a:pt x="2860" y="2259"/>
                </a:cubicBezTo>
                <a:cubicBezTo>
                  <a:pt x="2992" y="2259"/>
                  <a:pt x="3101" y="2271"/>
                  <a:pt x="3214" y="2220"/>
                </a:cubicBezTo>
                <a:cubicBezTo>
                  <a:pt x="3299" y="2181"/>
                  <a:pt x="3377" y="2104"/>
                  <a:pt x="3417" y="2021"/>
                </a:cubicBezTo>
                <a:cubicBezTo>
                  <a:pt x="3473" y="1910"/>
                  <a:pt x="3462" y="1798"/>
                  <a:pt x="3462" y="1664"/>
                </a:cubicBezTo>
                <a:lnTo>
                  <a:pt x="3462" y="461"/>
                </a:lnTo>
                <a:cubicBezTo>
                  <a:pt x="3461" y="220"/>
                  <a:pt x="3314" y="62"/>
                  <a:pt x="3106" y="19"/>
                </a:cubicBezTo>
                <a:cubicBezTo>
                  <a:pt x="2893" y="0"/>
                  <a:pt x="2644" y="11"/>
                  <a:pt x="2425" y="11"/>
                </a:cubicBezTo>
                <a:lnTo>
                  <a:pt x="1066" y="11"/>
                </a:lnTo>
                <a:cubicBezTo>
                  <a:pt x="846" y="12"/>
                  <a:pt x="606" y="0"/>
                  <a:pt x="392" y="19"/>
                </a:cubicBezTo>
                <a:close/>
                <a:moveTo>
                  <a:pt x="250" y="1695"/>
                </a:moveTo>
                <a:lnTo>
                  <a:pt x="946" y="1176"/>
                </a:lnTo>
                <a:cubicBezTo>
                  <a:pt x="955" y="1169"/>
                  <a:pt x="961" y="1166"/>
                  <a:pt x="969" y="1159"/>
                </a:cubicBezTo>
                <a:lnTo>
                  <a:pt x="995" y="1136"/>
                </a:lnTo>
                <a:cubicBezTo>
                  <a:pt x="971" y="1110"/>
                  <a:pt x="661" y="883"/>
                  <a:pt x="625" y="856"/>
                </a:cubicBezTo>
                <a:cubicBezTo>
                  <a:pt x="501" y="763"/>
                  <a:pt x="374" y="670"/>
                  <a:pt x="253" y="577"/>
                </a:cubicBezTo>
                <a:lnTo>
                  <a:pt x="250" y="1695"/>
                </a:lnTo>
                <a:close/>
                <a:moveTo>
                  <a:pt x="2501" y="1134"/>
                </a:moveTo>
                <a:lnTo>
                  <a:pt x="2525" y="1157"/>
                </a:lnTo>
                <a:cubicBezTo>
                  <a:pt x="2738" y="1326"/>
                  <a:pt x="3024" y="1528"/>
                  <a:pt x="3245" y="1695"/>
                </a:cubicBezTo>
                <a:lnTo>
                  <a:pt x="3246" y="577"/>
                </a:lnTo>
                <a:lnTo>
                  <a:pt x="2501" y="1134"/>
                </a:lnTo>
                <a:close/>
                <a:moveTo>
                  <a:pt x="250" y="1829"/>
                </a:moveTo>
                <a:cubicBezTo>
                  <a:pt x="256" y="1953"/>
                  <a:pt x="339" y="2042"/>
                  <a:pt x="464" y="2046"/>
                </a:cubicBezTo>
                <a:cubicBezTo>
                  <a:pt x="604" y="2050"/>
                  <a:pt x="751" y="2046"/>
                  <a:pt x="892" y="2046"/>
                </a:cubicBezTo>
                <a:lnTo>
                  <a:pt x="2605" y="2046"/>
                </a:lnTo>
                <a:cubicBezTo>
                  <a:pt x="2747" y="2046"/>
                  <a:pt x="2893" y="2050"/>
                  <a:pt x="3034" y="2046"/>
                </a:cubicBezTo>
                <a:cubicBezTo>
                  <a:pt x="3159" y="2042"/>
                  <a:pt x="3242" y="1953"/>
                  <a:pt x="3248" y="1829"/>
                </a:cubicBezTo>
                <a:lnTo>
                  <a:pt x="2412" y="1205"/>
                </a:lnTo>
                <a:cubicBezTo>
                  <a:pt x="2387" y="1215"/>
                  <a:pt x="2147" y="1400"/>
                  <a:pt x="2105" y="1432"/>
                </a:cubicBezTo>
                <a:cubicBezTo>
                  <a:pt x="1945" y="1551"/>
                  <a:pt x="1783" y="1714"/>
                  <a:pt x="1554" y="1552"/>
                </a:cubicBezTo>
                <a:lnTo>
                  <a:pt x="1093" y="1205"/>
                </a:lnTo>
                <a:cubicBezTo>
                  <a:pt x="1068" y="1214"/>
                  <a:pt x="915" y="1334"/>
                  <a:pt x="881" y="1359"/>
                </a:cubicBezTo>
                <a:lnTo>
                  <a:pt x="250" y="1829"/>
                </a:ln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25" name="Freeform 10"/>
          <p:cNvSpPr>
            <a:spLocks noEditPoints="1"/>
          </p:cNvSpPr>
          <p:nvPr userDrawn="1"/>
        </p:nvSpPr>
        <p:spPr bwMode="auto">
          <a:xfrm>
            <a:off x="4347212" y="4093074"/>
            <a:ext cx="352546" cy="284057"/>
          </a:xfrm>
          <a:custGeom>
            <a:avLst/>
            <a:gdLst>
              <a:gd name="T0" fmla="*/ 3760 w 4441"/>
              <a:gd name="T1" fmla="*/ 2648 h 3610"/>
              <a:gd name="T2" fmla="*/ 1374 w 4441"/>
              <a:gd name="T3" fmla="*/ 3218 h 3610"/>
              <a:gd name="T4" fmla="*/ 2928 w 4441"/>
              <a:gd name="T5" fmla="*/ 3176 h 3610"/>
              <a:gd name="T6" fmla="*/ 2825 w 4441"/>
              <a:gd name="T7" fmla="*/ 3007 h 3610"/>
              <a:gd name="T8" fmla="*/ 3007 w 4441"/>
              <a:gd name="T9" fmla="*/ 2696 h 3610"/>
              <a:gd name="T10" fmla="*/ 2928 w 4441"/>
              <a:gd name="T11" fmla="*/ 3176 h 3610"/>
              <a:gd name="T12" fmla="*/ 2201 w 4441"/>
              <a:gd name="T13" fmla="*/ 921 h 3610"/>
              <a:gd name="T14" fmla="*/ 1801 w 4441"/>
              <a:gd name="T15" fmla="*/ 921 h 3610"/>
              <a:gd name="T16" fmla="*/ 2618 w 4441"/>
              <a:gd name="T17" fmla="*/ 2994 h 3610"/>
              <a:gd name="T18" fmla="*/ 2391 w 4441"/>
              <a:gd name="T19" fmla="*/ 2694 h 3610"/>
              <a:gd name="T20" fmla="*/ 2383 w 4441"/>
              <a:gd name="T21" fmla="*/ 921 h 3610"/>
              <a:gd name="T22" fmla="*/ 2383 w 4441"/>
              <a:gd name="T23" fmla="*/ 383 h 3610"/>
              <a:gd name="T24" fmla="*/ 2208 w 4441"/>
              <a:gd name="T25" fmla="*/ 3222 h 3610"/>
              <a:gd name="T26" fmla="*/ 1795 w 4441"/>
              <a:gd name="T27" fmla="*/ 2694 h 3610"/>
              <a:gd name="T28" fmla="*/ 1082 w 4441"/>
              <a:gd name="T29" fmla="*/ 922 h 3610"/>
              <a:gd name="T30" fmla="*/ 1981 w 4441"/>
              <a:gd name="T31" fmla="*/ 333 h 3610"/>
              <a:gd name="T32" fmla="*/ 3026 w 4441"/>
              <a:gd name="T33" fmla="*/ 921 h 3610"/>
              <a:gd name="T34" fmla="*/ 2610 w 4441"/>
              <a:gd name="T35" fmla="*/ 333 h 3610"/>
              <a:gd name="T36" fmla="*/ 3026 w 4441"/>
              <a:gd name="T37" fmla="*/ 921 h 3610"/>
              <a:gd name="T38" fmla="*/ 1770 w 4441"/>
              <a:gd name="T39" fmla="*/ 3014 h 3610"/>
              <a:gd name="T40" fmla="*/ 1083 w 4441"/>
              <a:gd name="T41" fmla="*/ 2694 h 3610"/>
              <a:gd name="T42" fmla="*/ 1704 w 4441"/>
              <a:gd name="T43" fmla="*/ 2520 h 3610"/>
              <a:gd name="T44" fmla="*/ 2208 w 4441"/>
              <a:gd name="T45" fmla="*/ 1901 h 3610"/>
              <a:gd name="T46" fmla="*/ 1704 w 4441"/>
              <a:gd name="T47" fmla="*/ 2520 h 3610"/>
              <a:gd name="T48" fmla="*/ 3002 w 4441"/>
              <a:gd name="T49" fmla="*/ 1720 h 3610"/>
              <a:gd name="T50" fmla="*/ 2392 w 4441"/>
              <a:gd name="T51" fmla="*/ 1094 h 3610"/>
              <a:gd name="T52" fmla="*/ 1587 w 4441"/>
              <a:gd name="T53" fmla="*/ 1713 h 3610"/>
              <a:gd name="T54" fmla="*/ 2208 w 4441"/>
              <a:gd name="T55" fmla="*/ 1098 h 3610"/>
              <a:gd name="T56" fmla="*/ 1847 w 4441"/>
              <a:gd name="T57" fmla="*/ 1095 h 3610"/>
              <a:gd name="T58" fmla="*/ 1717 w 4441"/>
              <a:gd name="T59" fmla="*/ 1095 h 3610"/>
              <a:gd name="T60" fmla="*/ 2383 w 4441"/>
              <a:gd name="T61" fmla="*/ 2520 h 3610"/>
              <a:gd name="T62" fmla="*/ 3004 w 4441"/>
              <a:gd name="T63" fmla="*/ 1899 h 3610"/>
              <a:gd name="T64" fmla="*/ 2383 w 4441"/>
              <a:gd name="T65" fmla="*/ 2520 h 3610"/>
              <a:gd name="T66" fmla="*/ 3803 w 4441"/>
              <a:gd name="T67" fmla="*/ 1720 h 3610"/>
              <a:gd name="T68" fmla="*/ 3075 w 4441"/>
              <a:gd name="T69" fmla="*/ 1095 h 3610"/>
              <a:gd name="T70" fmla="*/ 3186 w 4441"/>
              <a:gd name="T71" fmla="*/ 1720 h 3610"/>
              <a:gd name="T72" fmla="*/ 1407 w 4441"/>
              <a:gd name="T73" fmla="*/ 1721 h 3610"/>
              <a:gd name="T74" fmla="*/ 1512 w 4441"/>
              <a:gd name="T75" fmla="*/ 1095 h 3610"/>
              <a:gd name="T76" fmla="*/ 788 w 4441"/>
              <a:gd name="T77" fmla="*/ 1718 h 3610"/>
              <a:gd name="T78" fmla="*/ 1518 w 4441"/>
              <a:gd name="T79" fmla="*/ 2520 h 3610"/>
              <a:gd name="T80" fmla="*/ 786 w 4441"/>
              <a:gd name="T81" fmla="*/ 1896 h 3610"/>
              <a:gd name="T82" fmla="*/ 3073 w 4441"/>
              <a:gd name="T83" fmla="*/ 2520 h 3610"/>
              <a:gd name="T84" fmla="*/ 3807 w 4441"/>
              <a:gd name="T85" fmla="*/ 1894 h 3610"/>
              <a:gd name="T86" fmla="*/ 3073 w 4441"/>
              <a:gd name="T87" fmla="*/ 2520 h 3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41" h="3610">
                <a:moveTo>
                  <a:pt x="3415" y="3074"/>
                </a:moveTo>
                <a:cubicBezTo>
                  <a:pt x="3541" y="2958"/>
                  <a:pt x="3673" y="2797"/>
                  <a:pt x="3760" y="2648"/>
                </a:cubicBezTo>
                <a:cubicBezTo>
                  <a:pt x="4441" y="1477"/>
                  <a:pt x="3501" y="0"/>
                  <a:pt x="2146" y="130"/>
                </a:cubicBezTo>
                <a:cubicBezTo>
                  <a:pt x="594" y="280"/>
                  <a:pt x="0" y="2275"/>
                  <a:pt x="1374" y="3218"/>
                </a:cubicBezTo>
                <a:cubicBezTo>
                  <a:pt x="1946" y="3610"/>
                  <a:pt x="2896" y="3552"/>
                  <a:pt x="3415" y="3074"/>
                </a:cubicBezTo>
                <a:close/>
                <a:moveTo>
                  <a:pt x="2928" y="3176"/>
                </a:moveTo>
                <a:cubicBezTo>
                  <a:pt x="2791" y="3234"/>
                  <a:pt x="2770" y="3251"/>
                  <a:pt x="2609" y="3285"/>
                </a:cubicBezTo>
                <a:cubicBezTo>
                  <a:pt x="2674" y="3202"/>
                  <a:pt x="2758" y="3108"/>
                  <a:pt x="2825" y="3007"/>
                </a:cubicBezTo>
                <a:cubicBezTo>
                  <a:pt x="2860" y="2956"/>
                  <a:pt x="2893" y="2902"/>
                  <a:pt x="2920" y="2851"/>
                </a:cubicBezTo>
                <a:cubicBezTo>
                  <a:pt x="2946" y="2800"/>
                  <a:pt x="2970" y="2738"/>
                  <a:pt x="3007" y="2696"/>
                </a:cubicBezTo>
                <a:lnTo>
                  <a:pt x="3507" y="2693"/>
                </a:lnTo>
                <a:cubicBezTo>
                  <a:pt x="3465" y="2819"/>
                  <a:pt x="3115" y="3129"/>
                  <a:pt x="2928" y="3176"/>
                </a:cubicBezTo>
                <a:close/>
                <a:moveTo>
                  <a:pt x="1801" y="921"/>
                </a:moveTo>
                <a:lnTo>
                  <a:pt x="2201" y="921"/>
                </a:lnTo>
                <a:lnTo>
                  <a:pt x="2209" y="382"/>
                </a:lnTo>
                <a:cubicBezTo>
                  <a:pt x="2121" y="416"/>
                  <a:pt x="1795" y="811"/>
                  <a:pt x="1801" y="921"/>
                </a:cubicBezTo>
                <a:close/>
                <a:moveTo>
                  <a:pt x="2382" y="3234"/>
                </a:moveTo>
                <a:cubicBezTo>
                  <a:pt x="2488" y="3189"/>
                  <a:pt x="2555" y="3072"/>
                  <a:pt x="2618" y="2994"/>
                </a:cubicBezTo>
                <a:cubicBezTo>
                  <a:pt x="2669" y="2932"/>
                  <a:pt x="2778" y="2783"/>
                  <a:pt x="2794" y="2692"/>
                </a:cubicBezTo>
                <a:lnTo>
                  <a:pt x="2391" y="2694"/>
                </a:lnTo>
                <a:lnTo>
                  <a:pt x="2382" y="3234"/>
                </a:lnTo>
                <a:close/>
                <a:moveTo>
                  <a:pt x="2383" y="921"/>
                </a:moveTo>
                <a:lnTo>
                  <a:pt x="2800" y="922"/>
                </a:lnTo>
                <a:cubicBezTo>
                  <a:pt x="2728" y="733"/>
                  <a:pt x="2519" y="473"/>
                  <a:pt x="2383" y="383"/>
                </a:cubicBezTo>
                <a:lnTo>
                  <a:pt x="2383" y="921"/>
                </a:lnTo>
                <a:close/>
                <a:moveTo>
                  <a:pt x="2208" y="3222"/>
                </a:moveTo>
                <a:lnTo>
                  <a:pt x="2209" y="2694"/>
                </a:lnTo>
                <a:lnTo>
                  <a:pt x="1795" y="2694"/>
                </a:lnTo>
                <a:cubicBezTo>
                  <a:pt x="1856" y="2873"/>
                  <a:pt x="2078" y="3164"/>
                  <a:pt x="2208" y="3222"/>
                </a:cubicBezTo>
                <a:close/>
                <a:moveTo>
                  <a:pt x="1082" y="922"/>
                </a:moveTo>
                <a:lnTo>
                  <a:pt x="1601" y="921"/>
                </a:lnTo>
                <a:cubicBezTo>
                  <a:pt x="1662" y="684"/>
                  <a:pt x="1873" y="482"/>
                  <a:pt x="1981" y="333"/>
                </a:cubicBezTo>
                <a:cubicBezTo>
                  <a:pt x="1620" y="386"/>
                  <a:pt x="1197" y="697"/>
                  <a:pt x="1082" y="922"/>
                </a:cubicBezTo>
                <a:close/>
                <a:moveTo>
                  <a:pt x="3026" y="921"/>
                </a:moveTo>
                <a:lnTo>
                  <a:pt x="3508" y="921"/>
                </a:lnTo>
                <a:cubicBezTo>
                  <a:pt x="3422" y="699"/>
                  <a:pt x="2942" y="387"/>
                  <a:pt x="2610" y="333"/>
                </a:cubicBezTo>
                <a:cubicBezTo>
                  <a:pt x="2770" y="540"/>
                  <a:pt x="2785" y="518"/>
                  <a:pt x="2921" y="768"/>
                </a:cubicBezTo>
                <a:cubicBezTo>
                  <a:pt x="2956" y="834"/>
                  <a:pt x="2966" y="889"/>
                  <a:pt x="3026" y="921"/>
                </a:cubicBezTo>
                <a:close/>
                <a:moveTo>
                  <a:pt x="1984" y="3282"/>
                </a:moveTo>
                <a:cubicBezTo>
                  <a:pt x="1954" y="3232"/>
                  <a:pt x="1861" y="3151"/>
                  <a:pt x="1770" y="3014"/>
                </a:cubicBezTo>
                <a:cubicBezTo>
                  <a:pt x="1701" y="2910"/>
                  <a:pt x="1660" y="2810"/>
                  <a:pt x="1589" y="2695"/>
                </a:cubicBezTo>
                <a:lnTo>
                  <a:pt x="1083" y="2694"/>
                </a:lnTo>
                <a:cubicBezTo>
                  <a:pt x="1177" y="2901"/>
                  <a:pt x="1636" y="3248"/>
                  <a:pt x="1984" y="3282"/>
                </a:cubicBezTo>
                <a:close/>
                <a:moveTo>
                  <a:pt x="1704" y="2520"/>
                </a:moveTo>
                <a:lnTo>
                  <a:pt x="2209" y="2518"/>
                </a:lnTo>
                <a:lnTo>
                  <a:pt x="2208" y="1901"/>
                </a:lnTo>
                <a:lnTo>
                  <a:pt x="1585" y="1894"/>
                </a:lnTo>
                <a:cubicBezTo>
                  <a:pt x="1596" y="2162"/>
                  <a:pt x="1655" y="2296"/>
                  <a:pt x="1704" y="2520"/>
                </a:cubicBezTo>
                <a:close/>
                <a:moveTo>
                  <a:pt x="2383" y="1720"/>
                </a:moveTo>
                <a:lnTo>
                  <a:pt x="3002" y="1720"/>
                </a:lnTo>
                <a:cubicBezTo>
                  <a:pt x="3005" y="1532"/>
                  <a:pt x="2949" y="1257"/>
                  <a:pt x="2880" y="1098"/>
                </a:cubicBezTo>
                <a:lnTo>
                  <a:pt x="2392" y="1094"/>
                </a:lnTo>
                <a:lnTo>
                  <a:pt x="2383" y="1720"/>
                </a:lnTo>
                <a:close/>
                <a:moveTo>
                  <a:pt x="1587" y="1713"/>
                </a:moveTo>
                <a:lnTo>
                  <a:pt x="2206" y="1720"/>
                </a:lnTo>
                <a:lnTo>
                  <a:pt x="2208" y="1098"/>
                </a:lnTo>
                <a:lnTo>
                  <a:pt x="2079" y="1094"/>
                </a:lnTo>
                <a:lnTo>
                  <a:pt x="1847" y="1095"/>
                </a:lnTo>
                <a:lnTo>
                  <a:pt x="1789" y="1095"/>
                </a:lnTo>
                <a:lnTo>
                  <a:pt x="1717" y="1095"/>
                </a:lnTo>
                <a:cubicBezTo>
                  <a:pt x="1648" y="1222"/>
                  <a:pt x="1586" y="1540"/>
                  <a:pt x="1587" y="1713"/>
                </a:cubicBezTo>
                <a:close/>
                <a:moveTo>
                  <a:pt x="2383" y="2520"/>
                </a:moveTo>
                <a:cubicBezTo>
                  <a:pt x="2935" y="2520"/>
                  <a:pt x="2889" y="2597"/>
                  <a:pt x="2963" y="2239"/>
                </a:cubicBezTo>
                <a:cubicBezTo>
                  <a:pt x="2986" y="2128"/>
                  <a:pt x="3000" y="2015"/>
                  <a:pt x="3004" y="1899"/>
                </a:cubicBezTo>
                <a:lnTo>
                  <a:pt x="2384" y="1894"/>
                </a:lnTo>
                <a:lnTo>
                  <a:pt x="2383" y="2520"/>
                </a:lnTo>
                <a:close/>
                <a:moveTo>
                  <a:pt x="3186" y="1720"/>
                </a:moveTo>
                <a:lnTo>
                  <a:pt x="3803" y="1720"/>
                </a:lnTo>
                <a:cubicBezTo>
                  <a:pt x="3804" y="1550"/>
                  <a:pt x="3716" y="1206"/>
                  <a:pt x="3625" y="1097"/>
                </a:cubicBezTo>
                <a:lnTo>
                  <a:pt x="3075" y="1095"/>
                </a:lnTo>
                <a:cubicBezTo>
                  <a:pt x="3082" y="1167"/>
                  <a:pt x="3125" y="1289"/>
                  <a:pt x="3142" y="1377"/>
                </a:cubicBezTo>
                <a:cubicBezTo>
                  <a:pt x="3164" y="1493"/>
                  <a:pt x="3170" y="1601"/>
                  <a:pt x="3186" y="1720"/>
                </a:cubicBezTo>
                <a:close/>
                <a:moveTo>
                  <a:pt x="788" y="1718"/>
                </a:moveTo>
                <a:lnTo>
                  <a:pt x="1407" y="1721"/>
                </a:lnTo>
                <a:cubicBezTo>
                  <a:pt x="1419" y="1610"/>
                  <a:pt x="1426" y="1508"/>
                  <a:pt x="1445" y="1399"/>
                </a:cubicBezTo>
                <a:cubicBezTo>
                  <a:pt x="1461" y="1309"/>
                  <a:pt x="1510" y="1169"/>
                  <a:pt x="1512" y="1095"/>
                </a:cubicBezTo>
                <a:lnTo>
                  <a:pt x="965" y="1095"/>
                </a:lnTo>
                <a:cubicBezTo>
                  <a:pt x="862" y="1237"/>
                  <a:pt x="789" y="1521"/>
                  <a:pt x="788" y="1718"/>
                </a:cubicBezTo>
                <a:close/>
                <a:moveTo>
                  <a:pt x="952" y="2519"/>
                </a:moveTo>
                <a:lnTo>
                  <a:pt x="1518" y="2520"/>
                </a:lnTo>
                <a:cubicBezTo>
                  <a:pt x="1469" y="2291"/>
                  <a:pt x="1426" y="2168"/>
                  <a:pt x="1411" y="1908"/>
                </a:cubicBezTo>
                <a:cubicBezTo>
                  <a:pt x="1312" y="1875"/>
                  <a:pt x="915" y="1893"/>
                  <a:pt x="786" y="1896"/>
                </a:cubicBezTo>
                <a:cubicBezTo>
                  <a:pt x="801" y="2177"/>
                  <a:pt x="875" y="2301"/>
                  <a:pt x="952" y="2519"/>
                </a:cubicBezTo>
                <a:close/>
                <a:moveTo>
                  <a:pt x="3073" y="2520"/>
                </a:moveTo>
                <a:lnTo>
                  <a:pt x="3606" y="2520"/>
                </a:lnTo>
                <a:cubicBezTo>
                  <a:pt x="3732" y="2449"/>
                  <a:pt x="3794" y="2062"/>
                  <a:pt x="3807" y="1894"/>
                </a:cubicBezTo>
                <a:lnTo>
                  <a:pt x="3183" y="1895"/>
                </a:lnTo>
                <a:cubicBezTo>
                  <a:pt x="3161" y="2157"/>
                  <a:pt x="3122" y="2284"/>
                  <a:pt x="3073" y="2520"/>
                </a:cubicBez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05" y="145854"/>
            <a:ext cx="1189162" cy="64240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9137" y="222044"/>
            <a:ext cx="6808688" cy="5048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9"/>
          </p:nvPr>
        </p:nvSpPr>
        <p:spPr>
          <a:xfrm>
            <a:off x="4423953" y="1554163"/>
            <a:ext cx="4462871" cy="23066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22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56" y="2675659"/>
            <a:ext cx="1609875" cy="7146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5" y="0"/>
            <a:ext cx="9174949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57" y="1076953"/>
            <a:ext cx="1815614" cy="980828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771203" y="2492896"/>
            <a:ext cx="4536504" cy="1800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6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771203" y="4813460"/>
            <a:ext cx="4536000" cy="39304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27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3771203" y="4434677"/>
            <a:ext cx="4536000" cy="3698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400" b="1" baseline="0" smtClean="0">
                <a:solidFill>
                  <a:schemeClr val="accent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ФИ(О)</a:t>
            </a:r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3771203" y="5524645"/>
            <a:ext cx="4536000" cy="303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spcBef>
                <a:spcPts val="0"/>
              </a:spcBef>
              <a:defRPr lang="ru-RU" sz="14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 err="1" smtClean="0"/>
              <a:t>дд</a:t>
            </a:r>
            <a:r>
              <a:rPr lang="ru-RU" dirty="0" smtClean="0"/>
              <a:t>/мм/</a:t>
            </a:r>
            <a:r>
              <a:rPr lang="ru-RU" dirty="0" err="1" smtClean="0"/>
              <a:t>гггг</a:t>
            </a:r>
            <a:endParaRPr lang="ru-RU" dirty="0" smtClean="0"/>
          </a:p>
        </p:txBody>
      </p:sp>
      <p:sp>
        <p:nvSpPr>
          <p:cNvPr id="29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71203" y="5833923"/>
            <a:ext cx="4536000" cy="3039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spcBef>
                <a:spcPts val="0"/>
              </a:spcBef>
              <a:defRPr lang="ru-RU" sz="14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Сайт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39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Контакты">
  <p:cSld name="1_Контакты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4"/>
          <p:cNvCxnSpPr/>
          <p:nvPr/>
        </p:nvCxnSpPr>
        <p:spPr>
          <a:xfrm>
            <a:off x="4097338" y="1050925"/>
            <a:ext cx="0" cy="5130800"/>
          </a:xfrm>
          <a:prstGeom prst="straightConnector1">
            <a:avLst/>
          </a:prstGeom>
          <a:noFill/>
          <a:ln w="12700" cap="flat" cmpd="sng">
            <a:solidFill>
              <a:srgbClr val="43505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163" y="2332038"/>
            <a:ext cx="2600325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7463" y="0"/>
            <a:ext cx="447676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4446588" y="4806950"/>
            <a:ext cx="187325" cy="312738"/>
          </a:xfrm>
          <a:custGeom>
            <a:avLst/>
            <a:gdLst/>
            <a:ahLst/>
            <a:cxnLst/>
            <a:rect l="l" t="t" r="r" b="b"/>
            <a:pathLst>
              <a:path w="2354" h="3987" extrusionOk="0">
                <a:moveTo>
                  <a:pt x="497" y="85"/>
                </a:moveTo>
                <a:cubicBezTo>
                  <a:pt x="0" y="244"/>
                  <a:pt x="4" y="550"/>
                  <a:pt x="4" y="1137"/>
                </a:cubicBezTo>
                <a:cubicBezTo>
                  <a:pt x="4" y="1655"/>
                  <a:pt x="4" y="2174"/>
                  <a:pt x="4" y="2693"/>
                </a:cubicBezTo>
                <a:cubicBezTo>
                  <a:pt x="4" y="3026"/>
                  <a:pt x="7" y="3276"/>
                  <a:pt x="44" y="3463"/>
                </a:cubicBezTo>
                <a:cubicBezTo>
                  <a:pt x="123" y="3857"/>
                  <a:pt x="354" y="3965"/>
                  <a:pt x="1025" y="3965"/>
                </a:cubicBezTo>
                <a:cubicBezTo>
                  <a:pt x="1219" y="3965"/>
                  <a:pt x="1620" y="3987"/>
                  <a:pt x="1785" y="3941"/>
                </a:cubicBezTo>
                <a:cubicBezTo>
                  <a:pt x="2348" y="3784"/>
                  <a:pt x="2283" y="3273"/>
                  <a:pt x="2283" y="2897"/>
                </a:cubicBezTo>
                <a:cubicBezTo>
                  <a:pt x="2283" y="2378"/>
                  <a:pt x="2283" y="1859"/>
                  <a:pt x="2283" y="1341"/>
                </a:cubicBezTo>
                <a:cubicBezTo>
                  <a:pt x="2283" y="795"/>
                  <a:pt x="2354" y="375"/>
                  <a:pt x="1941" y="142"/>
                </a:cubicBezTo>
                <a:cubicBezTo>
                  <a:pt x="1722" y="19"/>
                  <a:pt x="761" y="0"/>
                  <a:pt x="497" y="85"/>
                </a:cubicBezTo>
                <a:close/>
                <a:moveTo>
                  <a:pt x="846" y="175"/>
                </a:moveTo>
                <a:lnTo>
                  <a:pt x="1407" y="175"/>
                </a:lnTo>
                <a:cubicBezTo>
                  <a:pt x="1456" y="175"/>
                  <a:pt x="1496" y="215"/>
                  <a:pt x="1496" y="263"/>
                </a:cubicBezTo>
                <a:lnTo>
                  <a:pt x="1496" y="385"/>
                </a:lnTo>
                <a:cubicBezTo>
                  <a:pt x="1496" y="434"/>
                  <a:pt x="1456" y="473"/>
                  <a:pt x="1407" y="473"/>
                </a:cubicBezTo>
                <a:lnTo>
                  <a:pt x="846" y="473"/>
                </a:lnTo>
                <a:cubicBezTo>
                  <a:pt x="797" y="473"/>
                  <a:pt x="758" y="434"/>
                  <a:pt x="758" y="385"/>
                </a:cubicBezTo>
                <a:lnTo>
                  <a:pt x="758" y="263"/>
                </a:lnTo>
                <a:cubicBezTo>
                  <a:pt x="758" y="215"/>
                  <a:pt x="797" y="175"/>
                  <a:pt x="846" y="175"/>
                </a:cubicBezTo>
                <a:close/>
                <a:moveTo>
                  <a:pt x="1025" y="3422"/>
                </a:moveTo>
                <a:lnTo>
                  <a:pt x="1257" y="3422"/>
                </a:lnTo>
                <a:cubicBezTo>
                  <a:pt x="1306" y="3422"/>
                  <a:pt x="1346" y="3462"/>
                  <a:pt x="1346" y="3511"/>
                </a:cubicBezTo>
                <a:lnTo>
                  <a:pt x="1346" y="3633"/>
                </a:lnTo>
                <a:cubicBezTo>
                  <a:pt x="1346" y="3681"/>
                  <a:pt x="1306" y="3721"/>
                  <a:pt x="1257" y="3721"/>
                </a:cubicBezTo>
                <a:lnTo>
                  <a:pt x="1025" y="3721"/>
                </a:lnTo>
                <a:cubicBezTo>
                  <a:pt x="977" y="3721"/>
                  <a:pt x="937" y="3681"/>
                  <a:pt x="937" y="3633"/>
                </a:cubicBezTo>
                <a:lnTo>
                  <a:pt x="937" y="3511"/>
                </a:lnTo>
                <a:cubicBezTo>
                  <a:pt x="937" y="3462"/>
                  <a:pt x="977" y="3422"/>
                  <a:pt x="1025" y="3422"/>
                </a:cubicBezTo>
                <a:close/>
                <a:moveTo>
                  <a:pt x="1816" y="203"/>
                </a:moveTo>
                <a:cubicBezTo>
                  <a:pt x="1882" y="203"/>
                  <a:pt x="1935" y="256"/>
                  <a:pt x="1935" y="322"/>
                </a:cubicBezTo>
                <a:cubicBezTo>
                  <a:pt x="1935" y="387"/>
                  <a:pt x="1882" y="441"/>
                  <a:pt x="1816" y="441"/>
                </a:cubicBezTo>
                <a:cubicBezTo>
                  <a:pt x="1750" y="441"/>
                  <a:pt x="1697" y="387"/>
                  <a:pt x="1697" y="322"/>
                </a:cubicBezTo>
                <a:cubicBezTo>
                  <a:pt x="1697" y="256"/>
                  <a:pt x="1750" y="203"/>
                  <a:pt x="1816" y="203"/>
                </a:cubicBezTo>
                <a:close/>
                <a:moveTo>
                  <a:pt x="2025" y="566"/>
                </a:moveTo>
                <a:lnTo>
                  <a:pt x="270" y="575"/>
                </a:lnTo>
                <a:lnTo>
                  <a:pt x="271" y="3312"/>
                </a:lnTo>
                <a:lnTo>
                  <a:pt x="2026" y="3313"/>
                </a:lnTo>
                <a:lnTo>
                  <a:pt x="2025" y="566"/>
                </a:lnTo>
                <a:close/>
              </a:path>
            </a:pathLst>
          </a:custGeom>
          <a:solidFill>
            <a:srgbClr val="6F006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4" name="Google Shape;34;p4"/>
          <p:cNvGrpSpPr/>
          <p:nvPr/>
        </p:nvGrpSpPr>
        <p:grpSpPr>
          <a:xfrm>
            <a:off x="4392613" y="5334000"/>
            <a:ext cx="282575" cy="260350"/>
            <a:chOff x="4392613" y="5347833"/>
            <a:chExt cx="307995" cy="285499"/>
          </a:xfrm>
        </p:grpSpPr>
        <p:sp>
          <p:nvSpPr>
            <p:cNvPr id="35" name="Google Shape;35;p4"/>
            <p:cNvSpPr/>
            <p:nvPr/>
          </p:nvSpPr>
          <p:spPr>
            <a:xfrm>
              <a:off x="4469510" y="5538438"/>
              <a:ext cx="153793" cy="94894"/>
            </a:xfrm>
            <a:custGeom>
              <a:avLst/>
              <a:gdLst/>
              <a:ahLst/>
              <a:cxnLst/>
              <a:rect l="l" t="t" r="r" b="b"/>
              <a:pathLst>
                <a:path w="1770" h="1106" extrusionOk="0">
                  <a:moveTo>
                    <a:pt x="0" y="1106"/>
                  </a:moveTo>
                  <a:lnTo>
                    <a:pt x="1769" y="1106"/>
                  </a:lnTo>
                  <a:lnTo>
                    <a:pt x="1770" y="0"/>
                  </a:lnTo>
                  <a:lnTo>
                    <a:pt x="0" y="0"/>
                  </a:lnTo>
                  <a:lnTo>
                    <a:pt x="0" y="1106"/>
                  </a:lnTo>
                  <a:close/>
                  <a:moveTo>
                    <a:pt x="219" y="239"/>
                  </a:moveTo>
                  <a:lnTo>
                    <a:pt x="219" y="440"/>
                  </a:lnTo>
                  <a:lnTo>
                    <a:pt x="1496" y="443"/>
                  </a:lnTo>
                  <a:lnTo>
                    <a:pt x="1551" y="442"/>
                  </a:lnTo>
                  <a:lnTo>
                    <a:pt x="1551" y="256"/>
                  </a:lnTo>
                  <a:lnTo>
                    <a:pt x="1551" y="224"/>
                  </a:lnTo>
                  <a:lnTo>
                    <a:pt x="219" y="221"/>
                  </a:lnTo>
                  <a:lnTo>
                    <a:pt x="219" y="239"/>
                  </a:lnTo>
                  <a:close/>
                  <a:moveTo>
                    <a:pt x="219" y="685"/>
                  </a:moveTo>
                  <a:lnTo>
                    <a:pt x="219" y="887"/>
                  </a:lnTo>
                  <a:lnTo>
                    <a:pt x="1496" y="890"/>
                  </a:lnTo>
                  <a:lnTo>
                    <a:pt x="1551" y="889"/>
                  </a:lnTo>
                  <a:lnTo>
                    <a:pt x="1551" y="702"/>
                  </a:lnTo>
                  <a:lnTo>
                    <a:pt x="1551" y="670"/>
                  </a:lnTo>
                  <a:lnTo>
                    <a:pt x="219" y="668"/>
                  </a:lnTo>
                  <a:lnTo>
                    <a:pt x="219" y="685"/>
                  </a:lnTo>
                  <a:close/>
                </a:path>
              </a:pathLst>
            </a:custGeom>
            <a:solidFill>
              <a:srgbClr val="6F00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4392613" y="5403051"/>
              <a:ext cx="307995" cy="175062"/>
            </a:xfrm>
            <a:custGeom>
              <a:avLst/>
              <a:gdLst/>
              <a:ahLst/>
              <a:cxnLst/>
              <a:rect l="l" t="t" r="r" b="b"/>
              <a:pathLst>
                <a:path w="3552" h="2040" extrusionOk="0">
                  <a:moveTo>
                    <a:pt x="0" y="424"/>
                  </a:moveTo>
                  <a:lnTo>
                    <a:pt x="0" y="1611"/>
                  </a:lnTo>
                  <a:cubicBezTo>
                    <a:pt x="19" y="1652"/>
                    <a:pt x="13" y="1715"/>
                    <a:pt x="77" y="1803"/>
                  </a:cubicBezTo>
                  <a:cubicBezTo>
                    <a:pt x="250" y="2040"/>
                    <a:pt x="403" y="2017"/>
                    <a:pt x="663" y="2017"/>
                  </a:cubicBezTo>
                  <a:lnTo>
                    <a:pt x="666" y="1351"/>
                  </a:lnTo>
                  <a:lnTo>
                    <a:pt x="2882" y="1352"/>
                  </a:lnTo>
                  <a:lnTo>
                    <a:pt x="2882" y="2017"/>
                  </a:lnTo>
                  <a:cubicBezTo>
                    <a:pt x="3016" y="2016"/>
                    <a:pt x="3155" y="2031"/>
                    <a:pt x="3265" y="1979"/>
                  </a:cubicBezTo>
                  <a:cubicBezTo>
                    <a:pt x="3356" y="1935"/>
                    <a:pt x="3432" y="1865"/>
                    <a:pt x="3482" y="1783"/>
                  </a:cubicBezTo>
                  <a:cubicBezTo>
                    <a:pt x="3552" y="1668"/>
                    <a:pt x="3545" y="1580"/>
                    <a:pt x="3545" y="1433"/>
                  </a:cubicBezTo>
                  <a:lnTo>
                    <a:pt x="3545" y="600"/>
                  </a:lnTo>
                  <a:cubicBezTo>
                    <a:pt x="3545" y="452"/>
                    <a:pt x="3550" y="361"/>
                    <a:pt x="3480" y="252"/>
                  </a:cubicBezTo>
                  <a:cubicBezTo>
                    <a:pt x="3316" y="0"/>
                    <a:pt x="3130" y="22"/>
                    <a:pt x="2882" y="23"/>
                  </a:cubicBezTo>
                  <a:lnTo>
                    <a:pt x="2879" y="688"/>
                  </a:lnTo>
                  <a:lnTo>
                    <a:pt x="664" y="688"/>
                  </a:lnTo>
                  <a:lnTo>
                    <a:pt x="663" y="23"/>
                  </a:lnTo>
                  <a:cubicBezTo>
                    <a:pt x="468" y="22"/>
                    <a:pt x="349" y="3"/>
                    <a:pt x="210" y="102"/>
                  </a:cubicBezTo>
                  <a:cubicBezTo>
                    <a:pt x="18" y="239"/>
                    <a:pt x="25" y="377"/>
                    <a:pt x="0" y="424"/>
                  </a:cubicBezTo>
                  <a:close/>
                </a:path>
              </a:pathLst>
            </a:custGeom>
            <a:solidFill>
              <a:srgbClr val="6F00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4468747" y="5347833"/>
              <a:ext cx="153997" cy="95747"/>
            </a:xfrm>
            <a:prstGeom prst="rect">
              <a:avLst/>
            </a:prstGeom>
            <a:solidFill>
              <a:srgbClr val="6F00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8" name="Google Shape;38;p4"/>
          <p:cNvSpPr/>
          <p:nvPr/>
        </p:nvSpPr>
        <p:spPr>
          <a:xfrm>
            <a:off x="4395788" y="4371975"/>
            <a:ext cx="274637" cy="177800"/>
          </a:xfrm>
          <a:custGeom>
            <a:avLst/>
            <a:gdLst/>
            <a:ahLst/>
            <a:cxnLst/>
            <a:rect l="l" t="t" r="r" b="b"/>
            <a:pathLst>
              <a:path w="3473" h="2271" extrusionOk="0">
                <a:moveTo>
                  <a:pt x="392" y="19"/>
                </a:moveTo>
                <a:cubicBezTo>
                  <a:pt x="287" y="41"/>
                  <a:pt x="207" y="89"/>
                  <a:pt x="155" y="146"/>
                </a:cubicBezTo>
                <a:cubicBezTo>
                  <a:pt x="128" y="175"/>
                  <a:pt x="102" y="207"/>
                  <a:pt x="80" y="251"/>
                </a:cubicBezTo>
                <a:cubicBezTo>
                  <a:pt x="21" y="371"/>
                  <a:pt x="0" y="1758"/>
                  <a:pt x="45" y="1904"/>
                </a:cubicBezTo>
                <a:cubicBezTo>
                  <a:pt x="64" y="1966"/>
                  <a:pt x="70" y="2049"/>
                  <a:pt x="169" y="2140"/>
                </a:cubicBezTo>
                <a:cubicBezTo>
                  <a:pt x="235" y="2201"/>
                  <a:pt x="323" y="2254"/>
                  <a:pt x="451" y="2259"/>
                </a:cubicBezTo>
                <a:cubicBezTo>
                  <a:pt x="711" y="2269"/>
                  <a:pt x="991" y="2259"/>
                  <a:pt x="1254" y="2259"/>
                </a:cubicBezTo>
                <a:cubicBezTo>
                  <a:pt x="1789" y="2259"/>
                  <a:pt x="2324" y="2259"/>
                  <a:pt x="2860" y="2259"/>
                </a:cubicBezTo>
                <a:cubicBezTo>
                  <a:pt x="2992" y="2259"/>
                  <a:pt x="3101" y="2271"/>
                  <a:pt x="3214" y="2220"/>
                </a:cubicBezTo>
                <a:cubicBezTo>
                  <a:pt x="3299" y="2181"/>
                  <a:pt x="3377" y="2104"/>
                  <a:pt x="3417" y="2021"/>
                </a:cubicBezTo>
                <a:cubicBezTo>
                  <a:pt x="3473" y="1910"/>
                  <a:pt x="3462" y="1798"/>
                  <a:pt x="3462" y="1664"/>
                </a:cubicBezTo>
                <a:lnTo>
                  <a:pt x="3462" y="461"/>
                </a:lnTo>
                <a:cubicBezTo>
                  <a:pt x="3461" y="220"/>
                  <a:pt x="3314" y="62"/>
                  <a:pt x="3106" y="19"/>
                </a:cubicBezTo>
                <a:cubicBezTo>
                  <a:pt x="2893" y="0"/>
                  <a:pt x="2644" y="11"/>
                  <a:pt x="2425" y="11"/>
                </a:cubicBezTo>
                <a:lnTo>
                  <a:pt x="1066" y="11"/>
                </a:lnTo>
                <a:cubicBezTo>
                  <a:pt x="846" y="12"/>
                  <a:pt x="606" y="0"/>
                  <a:pt x="392" y="19"/>
                </a:cubicBezTo>
                <a:close/>
                <a:moveTo>
                  <a:pt x="250" y="1695"/>
                </a:moveTo>
                <a:lnTo>
                  <a:pt x="946" y="1176"/>
                </a:lnTo>
                <a:cubicBezTo>
                  <a:pt x="955" y="1169"/>
                  <a:pt x="961" y="1166"/>
                  <a:pt x="969" y="1159"/>
                </a:cubicBezTo>
                <a:lnTo>
                  <a:pt x="995" y="1136"/>
                </a:lnTo>
                <a:cubicBezTo>
                  <a:pt x="971" y="1110"/>
                  <a:pt x="661" y="883"/>
                  <a:pt x="625" y="856"/>
                </a:cubicBezTo>
                <a:cubicBezTo>
                  <a:pt x="501" y="763"/>
                  <a:pt x="374" y="670"/>
                  <a:pt x="253" y="577"/>
                </a:cubicBezTo>
                <a:lnTo>
                  <a:pt x="250" y="1695"/>
                </a:lnTo>
                <a:close/>
                <a:moveTo>
                  <a:pt x="2501" y="1134"/>
                </a:moveTo>
                <a:lnTo>
                  <a:pt x="2525" y="1157"/>
                </a:lnTo>
                <a:cubicBezTo>
                  <a:pt x="2738" y="1326"/>
                  <a:pt x="3024" y="1528"/>
                  <a:pt x="3245" y="1695"/>
                </a:cubicBezTo>
                <a:lnTo>
                  <a:pt x="3246" y="577"/>
                </a:lnTo>
                <a:lnTo>
                  <a:pt x="2501" y="1134"/>
                </a:lnTo>
                <a:close/>
                <a:moveTo>
                  <a:pt x="250" y="1829"/>
                </a:moveTo>
                <a:cubicBezTo>
                  <a:pt x="256" y="1953"/>
                  <a:pt x="339" y="2042"/>
                  <a:pt x="464" y="2046"/>
                </a:cubicBezTo>
                <a:cubicBezTo>
                  <a:pt x="604" y="2050"/>
                  <a:pt x="751" y="2046"/>
                  <a:pt x="892" y="2046"/>
                </a:cubicBezTo>
                <a:lnTo>
                  <a:pt x="2605" y="2046"/>
                </a:lnTo>
                <a:cubicBezTo>
                  <a:pt x="2747" y="2046"/>
                  <a:pt x="2893" y="2050"/>
                  <a:pt x="3034" y="2046"/>
                </a:cubicBezTo>
                <a:cubicBezTo>
                  <a:pt x="3159" y="2042"/>
                  <a:pt x="3242" y="1953"/>
                  <a:pt x="3248" y="1829"/>
                </a:cubicBezTo>
                <a:lnTo>
                  <a:pt x="2412" y="1205"/>
                </a:lnTo>
                <a:cubicBezTo>
                  <a:pt x="2387" y="1215"/>
                  <a:pt x="2147" y="1400"/>
                  <a:pt x="2105" y="1432"/>
                </a:cubicBezTo>
                <a:cubicBezTo>
                  <a:pt x="1945" y="1551"/>
                  <a:pt x="1783" y="1714"/>
                  <a:pt x="1554" y="1552"/>
                </a:cubicBezTo>
                <a:lnTo>
                  <a:pt x="1093" y="1205"/>
                </a:lnTo>
                <a:cubicBezTo>
                  <a:pt x="1068" y="1214"/>
                  <a:pt x="915" y="1334"/>
                  <a:pt x="881" y="1359"/>
                </a:cubicBezTo>
                <a:lnTo>
                  <a:pt x="250" y="1829"/>
                </a:lnTo>
                <a:close/>
              </a:path>
            </a:pathLst>
          </a:custGeom>
          <a:solidFill>
            <a:srgbClr val="6F006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4346575" y="3810000"/>
            <a:ext cx="352425" cy="284163"/>
          </a:xfrm>
          <a:custGeom>
            <a:avLst/>
            <a:gdLst/>
            <a:ahLst/>
            <a:cxnLst/>
            <a:rect l="l" t="t" r="r" b="b"/>
            <a:pathLst>
              <a:path w="4441" h="3610" extrusionOk="0">
                <a:moveTo>
                  <a:pt x="3415" y="3074"/>
                </a:moveTo>
                <a:cubicBezTo>
                  <a:pt x="3541" y="2958"/>
                  <a:pt x="3673" y="2797"/>
                  <a:pt x="3760" y="2648"/>
                </a:cubicBezTo>
                <a:cubicBezTo>
                  <a:pt x="4441" y="1477"/>
                  <a:pt x="3501" y="0"/>
                  <a:pt x="2146" y="130"/>
                </a:cubicBezTo>
                <a:cubicBezTo>
                  <a:pt x="594" y="280"/>
                  <a:pt x="0" y="2275"/>
                  <a:pt x="1374" y="3218"/>
                </a:cubicBezTo>
                <a:cubicBezTo>
                  <a:pt x="1946" y="3610"/>
                  <a:pt x="2896" y="3552"/>
                  <a:pt x="3415" y="3074"/>
                </a:cubicBezTo>
                <a:close/>
                <a:moveTo>
                  <a:pt x="2928" y="3176"/>
                </a:moveTo>
                <a:cubicBezTo>
                  <a:pt x="2791" y="3234"/>
                  <a:pt x="2770" y="3251"/>
                  <a:pt x="2609" y="3285"/>
                </a:cubicBezTo>
                <a:cubicBezTo>
                  <a:pt x="2674" y="3202"/>
                  <a:pt x="2758" y="3108"/>
                  <a:pt x="2825" y="3007"/>
                </a:cubicBezTo>
                <a:cubicBezTo>
                  <a:pt x="2860" y="2956"/>
                  <a:pt x="2893" y="2902"/>
                  <a:pt x="2920" y="2851"/>
                </a:cubicBezTo>
                <a:cubicBezTo>
                  <a:pt x="2946" y="2800"/>
                  <a:pt x="2970" y="2738"/>
                  <a:pt x="3007" y="2696"/>
                </a:cubicBezTo>
                <a:lnTo>
                  <a:pt x="3507" y="2693"/>
                </a:lnTo>
                <a:cubicBezTo>
                  <a:pt x="3465" y="2819"/>
                  <a:pt x="3115" y="3129"/>
                  <a:pt x="2928" y="3176"/>
                </a:cubicBezTo>
                <a:close/>
                <a:moveTo>
                  <a:pt x="1801" y="921"/>
                </a:moveTo>
                <a:lnTo>
                  <a:pt x="2201" y="921"/>
                </a:lnTo>
                <a:lnTo>
                  <a:pt x="2209" y="382"/>
                </a:lnTo>
                <a:cubicBezTo>
                  <a:pt x="2121" y="416"/>
                  <a:pt x="1795" y="811"/>
                  <a:pt x="1801" y="921"/>
                </a:cubicBezTo>
                <a:close/>
                <a:moveTo>
                  <a:pt x="2382" y="3234"/>
                </a:moveTo>
                <a:cubicBezTo>
                  <a:pt x="2488" y="3189"/>
                  <a:pt x="2555" y="3072"/>
                  <a:pt x="2618" y="2994"/>
                </a:cubicBezTo>
                <a:cubicBezTo>
                  <a:pt x="2669" y="2932"/>
                  <a:pt x="2778" y="2783"/>
                  <a:pt x="2794" y="2692"/>
                </a:cubicBezTo>
                <a:lnTo>
                  <a:pt x="2391" y="2694"/>
                </a:lnTo>
                <a:lnTo>
                  <a:pt x="2382" y="3234"/>
                </a:lnTo>
                <a:close/>
                <a:moveTo>
                  <a:pt x="2383" y="921"/>
                </a:moveTo>
                <a:lnTo>
                  <a:pt x="2800" y="922"/>
                </a:lnTo>
                <a:cubicBezTo>
                  <a:pt x="2728" y="733"/>
                  <a:pt x="2519" y="473"/>
                  <a:pt x="2383" y="383"/>
                </a:cubicBezTo>
                <a:lnTo>
                  <a:pt x="2383" y="921"/>
                </a:lnTo>
                <a:close/>
                <a:moveTo>
                  <a:pt x="2208" y="3222"/>
                </a:moveTo>
                <a:lnTo>
                  <a:pt x="2209" y="2694"/>
                </a:lnTo>
                <a:lnTo>
                  <a:pt x="1795" y="2694"/>
                </a:lnTo>
                <a:cubicBezTo>
                  <a:pt x="1856" y="2873"/>
                  <a:pt x="2078" y="3164"/>
                  <a:pt x="2208" y="3222"/>
                </a:cubicBezTo>
                <a:close/>
                <a:moveTo>
                  <a:pt x="1082" y="922"/>
                </a:moveTo>
                <a:lnTo>
                  <a:pt x="1601" y="921"/>
                </a:lnTo>
                <a:cubicBezTo>
                  <a:pt x="1662" y="684"/>
                  <a:pt x="1873" y="482"/>
                  <a:pt x="1981" y="333"/>
                </a:cubicBezTo>
                <a:cubicBezTo>
                  <a:pt x="1620" y="386"/>
                  <a:pt x="1197" y="697"/>
                  <a:pt x="1082" y="922"/>
                </a:cubicBezTo>
                <a:close/>
                <a:moveTo>
                  <a:pt x="3026" y="921"/>
                </a:moveTo>
                <a:lnTo>
                  <a:pt x="3508" y="921"/>
                </a:lnTo>
                <a:cubicBezTo>
                  <a:pt x="3422" y="699"/>
                  <a:pt x="2942" y="387"/>
                  <a:pt x="2610" y="333"/>
                </a:cubicBezTo>
                <a:cubicBezTo>
                  <a:pt x="2770" y="540"/>
                  <a:pt x="2785" y="518"/>
                  <a:pt x="2921" y="768"/>
                </a:cubicBezTo>
                <a:cubicBezTo>
                  <a:pt x="2956" y="834"/>
                  <a:pt x="2966" y="889"/>
                  <a:pt x="3026" y="921"/>
                </a:cubicBezTo>
                <a:close/>
                <a:moveTo>
                  <a:pt x="1984" y="3282"/>
                </a:moveTo>
                <a:cubicBezTo>
                  <a:pt x="1954" y="3232"/>
                  <a:pt x="1861" y="3151"/>
                  <a:pt x="1770" y="3014"/>
                </a:cubicBezTo>
                <a:cubicBezTo>
                  <a:pt x="1701" y="2910"/>
                  <a:pt x="1660" y="2810"/>
                  <a:pt x="1589" y="2695"/>
                </a:cubicBezTo>
                <a:lnTo>
                  <a:pt x="1083" y="2694"/>
                </a:lnTo>
                <a:cubicBezTo>
                  <a:pt x="1177" y="2901"/>
                  <a:pt x="1636" y="3248"/>
                  <a:pt x="1984" y="3282"/>
                </a:cubicBezTo>
                <a:close/>
                <a:moveTo>
                  <a:pt x="1704" y="2520"/>
                </a:moveTo>
                <a:lnTo>
                  <a:pt x="2209" y="2518"/>
                </a:lnTo>
                <a:lnTo>
                  <a:pt x="2208" y="1901"/>
                </a:lnTo>
                <a:lnTo>
                  <a:pt x="1585" y="1894"/>
                </a:lnTo>
                <a:cubicBezTo>
                  <a:pt x="1596" y="2162"/>
                  <a:pt x="1655" y="2296"/>
                  <a:pt x="1704" y="2520"/>
                </a:cubicBezTo>
                <a:close/>
                <a:moveTo>
                  <a:pt x="2383" y="1720"/>
                </a:moveTo>
                <a:lnTo>
                  <a:pt x="3002" y="1720"/>
                </a:lnTo>
                <a:cubicBezTo>
                  <a:pt x="3005" y="1532"/>
                  <a:pt x="2949" y="1257"/>
                  <a:pt x="2880" y="1098"/>
                </a:cubicBezTo>
                <a:lnTo>
                  <a:pt x="2392" y="1094"/>
                </a:lnTo>
                <a:lnTo>
                  <a:pt x="2383" y="1720"/>
                </a:lnTo>
                <a:close/>
                <a:moveTo>
                  <a:pt x="1587" y="1713"/>
                </a:moveTo>
                <a:lnTo>
                  <a:pt x="2206" y="1720"/>
                </a:lnTo>
                <a:lnTo>
                  <a:pt x="2208" y="1098"/>
                </a:lnTo>
                <a:lnTo>
                  <a:pt x="2079" y="1094"/>
                </a:lnTo>
                <a:lnTo>
                  <a:pt x="1847" y="1095"/>
                </a:lnTo>
                <a:lnTo>
                  <a:pt x="1789" y="1095"/>
                </a:lnTo>
                <a:lnTo>
                  <a:pt x="1717" y="1095"/>
                </a:lnTo>
                <a:cubicBezTo>
                  <a:pt x="1648" y="1222"/>
                  <a:pt x="1586" y="1540"/>
                  <a:pt x="1587" y="1713"/>
                </a:cubicBezTo>
                <a:close/>
                <a:moveTo>
                  <a:pt x="2383" y="2520"/>
                </a:moveTo>
                <a:cubicBezTo>
                  <a:pt x="2935" y="2520"/>
                  <a:pt x="2889" y="2597"/>
                  <a:pt x="2963" y="2239"/>
                </a:cubicBezTo>
                <a:cubicBezTo>
                  <a:pt x="2986" y="2128"/>
                  <a:pt x="3000" y="2015"/>
                  <a:pt x="3004" y="1899"/>
                </a:cubicBezTo>
                <a:lnTo>
                  <a:pt x="2384" y="1894"/>
                </a:lnTo>
                <a:lnTo>
                  <a:pt x="2383" y="2520"/>
                </a:lnTo>
                <a:close/>
                <a:moveTo>
                  <a:pt x="3186" y="1720"/>
                </a:moveTo>
                <a:lnTo>
                  <a:pt x="3803" y="1720"/>
                </a:lnTo>
                <a:cubicBezTo>
                  <a:pt x="3804" y="1550"/>
                  <a:pt x="3716" y="1206"/>
                  <a:pt x="3625" y="1097"/>
                </a:cubicBezTo>
                <a:lnTo>
                  <a:pt x="3075" y="1095"/>
                </a:lnTo>
                <a:cubicBezTo>
                  <a:pt x="3082" y="1167"/>
                  <a:pt x="3125" y="1289"/>
                  <a:pt x="3142" y="1377"/>
                </a:cubicBezTo>
                <a:cubicBezTo>
                  <a:pt x="3164" y="1493"/>
                  <a:pt x="3170" y="1601"/>
                  <a:pt x="3186" y="1720"/>
                </a:cubicBezTo>
                <a:close/>
                <a:moveTo>
                  <a:pt x="788" y="1718"/>
                </a:moveTo>
                <a:lnTo>
                  <a:pt x="1407" y="1721"/>
                </a:lnTo>
                <a:cubicBezTo>
                  <a:pt x="1419" y="1610"/>
                  <a:pt x="1426" y="1508"/>
                  <a:pt x="1445" y="1399"/>
                </a:cubicBezTo>
                <a:cubicBezTo>
                  <a:pt x="1461" y="1309"/>
                  <a:pt x="1510" y="1169"/>
                  <a:pt x="1512" y="1095"/>
                </a:cubicBezTo>
                <a:lnTo>
                  <a:pt x="965" y="1095"/>
                </a:lnTo>
                <a:cubicBezTo>
                  <a:pt x="862" y="1237"/>
                  <a:pt x="789" y="1521"/>
                  <a:pt x="788" y="1718"/>
                </a:cubicBezTo>
                <a:close/>
                <a:moveTo>
                  <a:pt x="952" y="2519"/>
                </a:moveTo>
                <a:lnTo>
                  <a:pt x="1518" y="2520"/>
                </a:lnTo>
                <a:cubicBezTo>
                  <a:pt x="1469" y="2291"/>
                  <a:pt x="1426" y="2168"/>
                  <a:pt x="1411" y="1908"/>
                </a:cubicBezTo>
                <a:cubicBezTo>
                  <a:pt x="1312" y="1875"/>
                  <a:pt x="915" y="1893"/>
                  <a:pt x="786" y="1896"/>
                </a:cubicBezTo>
                <a:cubicBezTo>
                  <a:pt x="801" y="2177"/>
                  <a:pt x="875" y="2301"/>
                  <a:pt x="952" y="2519"/>
                </a:cubicBezTo>
                <a:close/>
                <a:moveTo>
                  <a:pt x="3073" y="2520"/>
                </a:moveTo>
                <a:lnTo>
                  <a:pt x="3606" y="2520"/>
                </a:lnTo>
                <a:cubicBezTo>
                  <a:pt x="3732" y="2449"/>
                  <a:pt x="3794" y="2062"/>
                  <a:pt x="3807" y="1894"/>
                </a:cubicBezTo>
                <a:lnTo>
                  <a:pt x="3183" y="1895"/>
                </a:lnTo>
                <a:cubicBezTo>
                  <a:pt x="3161" y="2157"/>
                  <a:pt x="3122" y="2284"/>
                  <a:pt x="3073" y="2520"/>
                </a:cubicBezTo>
                <a:close/>
              </a:path>
            </a:pathLst>
          </a:custGeom>
          <a:solidFill>
            <a:srgbClr val="6F006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" name="Google Shape;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9063" y="146050"/>
            <a:ext cx="1189037" cy="6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4860031" y="4837836"/>
            <a:ext cx="4026793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2"/>
          </p:nvPr>
        </p:nvSpPr>
        <p:spPr>
          <a:xfrm>
            <a:off x="4860031" y="5338032"/>
            <a:ext cx="4026793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3"/>
          </p:nvPr>
        </p:nvSpPr>
        <p:spPr>
          <a:xfrm>
            <a:off x="4860031" y="3826476"/>
            <a:ext cx="4026793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4"/>
          </p:nvPr>
        </p:nvSpPr>
        <p:spPr>
          <a:xfrm>
            <a:off x="4860031" y="4334671"/>
            <a:ext cx="4026793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5"/>
          </p:nvPr>
        </p:nvSpPr>
        <p:spPr>
          <a:xfrm>
            <a:off x="4423954" y="1554288"/>
            <a:ext cx="4462871" cy="202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654049" y="222044"/>
            <a:ext cx="6873776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31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1_Заголовок и объект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428625" y="175800"/>
            <a:ext cx="7099200" cy="59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28625" y="1196975"/>
            <a:ext cx="8458200" cy="522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marL="914400" lvl="1" indent="-342900" algn="l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09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54215" y="3409856"/>
            <a:ext cx="4840410" cy="20353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5"/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раздела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54215" y="1196975"/>
            <a:ext cx="4840410" cy="143860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cap="none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раздела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3429000"/>
            <a:ext cx="1632682" cy="54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##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2191482" y="2860022"/>
            <a:ext cx="0" cy="1140480"/>
          </a:xfrm>
          <a:prstGeom prst="line">
            <a:avLst/>
          </a:prstGeom>
          <a:ln w="1270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2954215" y="2733730"/>
            <a:ext cx="4840410" cy="0"/>
          </a:xfrm>
          <a:prstGeom prst="line">
            <a:avLst/>
          </a:prstGeom>
          <a:ln w="1270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25"/>
          </p:nvPr>
        </p:nvSpPr>
        <p:spPr>
          <a:xfrm>
            <a:off x="2954215" y="2831881"/>
            <a:ext cx="4840410" cy="3952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17585" y="0"/>
            <a:ext cx="44840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05" y="145854"/>
            <a:ext cx="1189162" cy="6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29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91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9"/>
          <p:cNvSpPr>
            <a:spLocks noGrp="1"/>
          </p:cNvSpPr>
          <p:nvPr>
            <p:ph sz="quarter" idx="15"/>
          </p:nvPr>
        </p:nvSpPr>
        <p:spPr>
          <a:xfrm>
            <a:off x="5436095" y="1412776"/>
            <a:ext cx="3450729" cy="1683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Объект 1"/>
          <p:cNvSpPr txBox="1">
            <a:spLocks/>
          </p:cNvSpPr>
          <p:nvPr userDrawn="1"/>
        </p:nvSpPr>
        <p:spPr>
          <a:xfrm>
            <a:off x="4860032" y="1340768"/>
            <a:ext cx="481037" cy="5040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46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 smtClean="0">
                <a:solidFill>
                  <a:schemeClr val="accent1"/>
                </a:solidFill>
              </a:rPr>
              <a:t>«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0"/>
          </p:nvPr>
        </p:nvSpPr>
        <p:spPr>
          <a:xfrm>
            <a:off x="428625" y="1199864"/>
            <a:ext cx="3998913" cy="18961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428625" y="3429000"/>
            <a:ext cx="8458200" cy="29892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3"/>
          <p:cNvSpPr>
            <a:spLocks noGrp="1"/>
          </p:cNvSpPr>
          <p:nvPr>
            <p:ph sz="quarter" idx="16"/>
          </p:nvPr>
        </p:nvSpPr>
        <p:spPr>
          <a:xfrm>
            <a:off x="428625" y="1196975"/>
            <a:ext cx="3998913" cy="5221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7"/>
          </p:nvPr>
        </p:nvSpPr>
        <p:spPr>
          <a:xfrm>
            <a:off x="4716464" y="1196975"/>
            <a:ext cx="4170362" cy="5221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759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объект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6"/>
          <p:cNvSpPr>
            <a:spLocks noGrp="1"/>
          </p:cNvSpPr>
          <p:nvPr>
            <p:ph type="body" sz="quarter" idx="25"/>
          </p:nvPr>
        </p:nvSpPr>
        <p:spPr>
          <a:xfrm>
            <a:off x="4713544" y="1205026"/>
            <a:ext cx="4170361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11"/>
          <p:cNvSpPr>
            <a:spLocks noGrp="1"/>
          </p:cNvSpPr>
          <p:nvPr>
            <p:ph sz="quarter" idx="28"/>
          </p:nvPr>
        </p:nvSpPr>
        <p:spPr>
          <a:xfrm>
            <a:off x="4714324" y="1619808"/>
            <a:ext cx="4168800" cy="47984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29"/>
          </p:nvPr>
        </p:nvSpPr>
        <p:spPr>
          <a:xfrm>
            <a:off x="428625" y="1204913"/>
            <a:ext cx="3998913" cy="52133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97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с заголовками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16"/>
          <p:cNvSpPr>
            <a:spLocks noGrp="1"/>
          </p:cNvSpPr>
          <p:nvPr>
            <p:ph type="body" sz="quarter" idx="25"/>
          </p:nvPr>
        </p:nvSpPr>
        <p:spPr>
          <a:xfrm>
            <a:off x="4710625" y="1205080"/>
            <a:ext cx="4176200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26"/>
          </p:nvPr>
        </p:nvSpPr>
        <p:spPr>
          <a:xfrm>
            <a:off x="428625" y="4679770"/>
            <a:ext cx="8458200" cy="395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16"/>
          <p:cNvSpPr>
            <a:spLocks noGrp="1"/>
          </p:cNvSpPr>
          <p:nvPr>
            <p:ph type="body" sz="quarter" idx="27"/>
          </p:nvPr>
        </p:nvSpPr>
        <p:spPr>
          <a:xfrm>
            <a:off x="428625" y="1205080"/>
            <a:ext cx="3998913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Объект 3"/>
          <p:cNvSpPr>
            <a:spLocks noGrp="1"/>
          </p:cNvSpPr>
          <p:nvPr>
            <p:ph sz="quarter" idx="29"/>
          </p:nvPr>
        </p:nvSpPr>
        <p:spPr>
          <a:xfrm>
            <a:off x="428625" y="5181600"/>
            <a:ext cx="8458200" cy="1271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14" name="Объект 5"/>
          <p:cNvSpPr>
            <a:spLocks noGrp="1"/>
          </p:cNvSpPr>
          <p:nvPr>
            <p:ph sz="quarter" idx="30"/>
          </p:nvPr>
        </p:nvSpPr>
        <p:spPr>
          <a:xfrm>
            <a:off x="428625" y="1636713"/>
            <a:ext cx="3998913" cy="28003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7" name="Объект 7"/>
          <p:cNvSpPr>
            <a:spLocks noGrp="1"/>
          </p:cNvSpPr>
          <p:nvPr>
            <p:ph sz="quarter" idx="31"/>
          </p:nvPr>
        </p:nvSpPr>
        <p:spPr>
          <a:xfrm>
            <a:off x="4710113" y="1636713"/>
            <a:ext cx="4176712" cy="28003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97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5"/>
          <p:cNvSpPr>
            <a:spLocks noGrp="1"/>
          </p:cNvSpPr>
          <p:nvPr>
            <p:ph sz="quarter" idx="17"/>
          </p:nvPr>
        </p:nvSpPr>
        <p:spPr>
          <a:xfrm>
            <a:off x="428625" y="4149725"/>
            <a:ext cx="8458200" cy="22685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8"/>
          </p:nvPr>
        </p:nvSpPr>
        <p:spPr>
          <a:xfrm>
            <a:off x="428625" y="1196975"/>
            <a:ext cx="8458200" cy="26638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56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 и шесть изображений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>
            <a:spLocks noGrp="1"/>
          </p:cNvSpPr>
          <p:nvPr>
            <p:ph sz="quarter" idx="18"/>
          </p:nvPr>
        </p:nvSpPr>
        <p:spPr>
          <a:xfrm>
            <a:off x="433636" y="1651696"/>
            <a:ext cx="3993902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</p:txBody>
      </p:sp>
      <p:sp>
        <p:nvSpPr>
          <p:cNvPr id="12" name="Текст 16"/>
          <p:cNvSpPr>
            <a:spLocks noGrp="1"/>
          </p:cNvSpPr>
          <p:nvPr>
            <p:ph type="body" sz="quarter" idx="19"/>
          </p:nvPr>
        </p:nvSpPr>
        <p:spPr>
          <a:xfrm>
            <a:off x="433636" y="1208850"/>
            <a:ext cx="3993902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Объект 9"/>
          <p:cNvSpPr>
            <a:spLocks noGrp="1"/>
          </p:cNvSpPr>
          <p:nvPr>
            <p:ph sz="quarter" idx="20"/>
          </p:nvPr>
        </p:nvSpPr>
        <p:spPr>
          <a:xfrm>
            <a:off x="433636" y="3485973"/>
            <a:ext cx="3993902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3" name="Текст 16"/>
          <p:cNvSpPr>
            <a:spLocks noGrp="1"/>
          </p:cNvSpPr>
          <p:nvPr>
            <p:ph type="body" sz="quarter" idx="21"/>
          </p:nvPr>
        </p:nvSpPr>
        <p:spPr>
          <a:xfrm>
            <a:off x="433636" y="3041342"/>
            <a:ext cx="3993902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9"/>
          <p:cNvSpPr>
            <a:spLocks noGrp="1"/>
          </p:cNvSpPr>
          <p:nvPr>
            <p:ph sz="quarter" idx="22"/>
          </p:nvPr>
        </p:nvSpPr>
        <p:spPr>
          <a:xfrm>
            <a:off x="433636" y="5315576"/>
            <a:ext cx="3993902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Текст 16"/>
          <p:cNvSpPr>
            <a:spLocks noGrp="1"/>
          </p:cNvSpPr>
          <p:nvPr>
            <p:ph type="body" sz="quarter" idx="23"/>
          </p:nvPr>
        </p:nvSpPr>
        <p:spPr>
          <a:xfrm>
            <a:off x="433636" y="4869160"/>
            <a:ext cx="3993902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Объект 9"/>
          <p:cNvSpPr>
            <a:spLocks noGrp="1"/>
          </p:cNvSpPr>
          <p:nvPr>
            <p:ph sz="quarter" idx="24"/>
          </p:nvPr>
        </p:nvSpPr>
        <p:spPr>
          <a:xfrm>
            <a:off x="4718627" y="1651696"/>
            <a:ext cx="4163556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Текст 16"/>
          <p:cNvSpPr>
            <a:spLocks noGrp="1"/>
          </p:cNvSpPr>
          <p:nvPr>
            <p:ph type="body" sz="quarter" idx="25"/>
          </p:nvPr>
        </p:nvSpPr>
        <p:spPr>
          <a:xfrm>
            <a:off x="4718627" y="1208850"/>
            <a:ext cx="4163556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9"/>
          <p:cNvSpPr>
            <a:spLocks noGrp="1"/>
          </p:cNvSpPr>
          <p:nvPr>
            <p:ph sz="quarter" idx="26"/>
          </p:nvPr>
        </p:nvSpPr>
        <p:spPr>
          <a:xfrm>
            <a:off x="4718627" y="3485973"/>
            <a:ext cx="4163556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Текст 16"/>
          <p:cNvSpPr>
            <a:spLocks noGrp="1"/>
          </p:cNvSpPr>
          <p:nvPr>
            <p:ph type="body" sz="quarter" idx="27"/>
          </p:nvPr>
        </p:nvSpPr>
        <p:spPr>
          <a:xfrm>
            <a:off x="4718627" y="3041342"/>
            <a:ext cx="4163556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9"/>
          <p:cNvSpPr>
            <a:spLocks noGrp="1"/>
          </p:cNvSpPr>
          <p:nvPr>
            <p:ph sz="quarter" idx="28"/>
          </p:nvPr>
        </p:nvSpPr>
        <p:spPr>
          <a:xfrm>
            <a:off x="4718627" y="5315576"/>
            <a:ext cx="4163556" cy="1127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29"/>
          </p:nvPr>
        </p:nvSpPr>
        <p:spPr>
          <a:xfrm>
            <a:off x="4718627" y="4869160"/>
            <a:ext cx="4163556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3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ов и три изображения с заголовками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22"/>
          </p:nvPr>
        </p:nvSpPr>
        <p:spPr>
          <a:xfrm>
            <a:off x="3527089" y="1340768"/>
            <a:ext cx="1200143" cy="1434842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23"/>
          </p:nvPr>
        </p:nvSpPr>
        <p:spPr>
          <a:xfrm>
            <a:off x="6391250" y="1340768"/>
            <a:ext cx="1200143" cy="1434842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662928" y="1340768"/>
            <a:ext cx="1200143" cy="1434842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662928" y="2965846"/>
            <a:ext cx="1189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3527089" y="2965846"/>
            <a:ext cx="1189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6391250" y="2965846"/>
            <a:ext cx="1189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6"/>
          <p:cNvSpPr>
            <a:spLocks noGrp="1"/>
          </p:cNvSpPr>
          <p:nvPr>
            <p:ph type="body" sz="quarter" idx="28" hasCustomPrompt="1"/>
          </p:nvPr>
        </p:nvSpPr>
        <p:spPr>
          <a:xfrm>
            <a:off x="662928" y="3851523"/>
            <a:ext cx="2491200" cy="111932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29" hasCustomPrompt="1"/>
          </p:nvPr>
        </p:nvSpPr>
        <p:spPr>
          <a:xfrm>
            <a:off x="662928" y="3137349"/>
            <a:ext cx="2491200" cy="69544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400" b="1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22" name="Текст 16"/>
          <p:cNvSpPr>
            <a:spLocks noGrp="1"/>
          </p:cNvSpPr>
          <p:nvPr>
            <p:ph type="body" sz="quarter" idx="30" hasCustomPrompt="1"/>
          </p:nvPr>
        </p:nvSpPr>
        <p:spPr>
          <a:xfrm>
            <a:off x="3527089" y="3851523"/>
            <a:ext cx="2491200" cy="111932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Контакты</a:t>
            </a:r>
          </a:p>
        </p:txBody>
      </p:sp>
      <p:sp>
        <p:nvSpPr>
          <p:cNvPr id="23" name="Текст 16"/>
          <p:cNvSpPr>
            <a:spLocks noGrp="1"/>
          </p:cNvSpPr>
          <p:nvPr>
            <p:ph type="body" sz="quarter" idx="31" hasCustomPrompt="1"/>
          </p:nvPr>
        </p:nvSpPr>
        <p:spPr>
          <a:xfrm>
            <a:off x="3527089" y="3137349"/>
            <a:ext cx="2491200" cy="69544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ФИО</a:t>
            </a:r>
          </a:p>
        </p:txBody>
      </p:sp>
      <p:sp>
        <p:nvSpPr>
          <p:cNvPr id="24" name="Текст 16"/>
          <p:cNvSpPr>
            <a:spLocks noGrp="1"/>
          </p:cNvSpPr>
          <p:nvPr>
            <p:ph type="body" sz="quarter" idx="32" hasCustomPrompt="1"/>
          </p:nvPr>
        </p:nvSpPr>
        <p:spPr>
          <a:xfrm>
            <a:off x="6391251" y="3851523"/>
            <a:ext cx="2491200" cy="111932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Контакты</a:t>
            </a:r>
          </a:p>
        </p:txBody>
      </p:sp>
      <p:sp>
        <p:nvSpPr>
          <p:cNvPr id="25" name="Текст 16"/>
          <p:cNvSpPr>
            <a:spLocks noGrp="1"/>
          </p:cNvSpPr>
          <p:nvPr>
            <p:ph type="body" sz="quarter" idx="33" hasCustomPrompt="1"/>
          </p:nvPr>
        </p:nvSpPr>
        <p:spPr>
          <a:xfrm>
            <a:off x="6391251" y="3137349"/>
            <a:ext cx="2491200" cy="69544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 smtClean="0"/>
              <a:t>ФИО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4"/>
          </p:nvPr>
        </p:nvSpPr>
        <p:spPr>
          <a:xfrm>
            <a:off x="650054" y="5148255"/>
            <a:ext cx="2503488" cy="127000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27" name="Объект 3"/>
          <p:cNvSpPr>
            <a:spLocks noGrp="1"/>
          </p:cNvSpPr>
          <p:nvPr>
            <p:ph sz="quarter" idx="35"/>
          </p:nvPr>
        </p:nvSpPr>
        <p:spPr>
          <a:xfrm>
            <a:off x="3527089" y="5148255"/>
            <a:ext cx="2503488" cy="127000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28" name="Объект 3"/>
          <p:cNvSpPr>
            <a:spLocks noGrp="1"/>
          </p:cNvSpPr>
          <p:nvPr>
            <p:ph sz="quarter" idx="36"/>
          </p:nvPr>
        </p:nvSpPr>
        <p:spPr>
          <a:xfrm>
            <a:off x="6391251" y="5148255"/>
            <a:ext cx="2503488" cy="127000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9855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2" userDrawn="1">
          <p15:clr>
            <a:srgbClr val="FBAE40"/>
          </p15:clr>
        </p15:guide>
        <p15:guide id="2" orient="horz" pos="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hidden="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52" y="0"/>
            <a:ext cx="9144000" cy="6858000"/>
          </a:xfrm>
          <a:prstGeom prst="rect">
            <a:avLst/>
          </a:prstGeom>
        </p:spPr>
      </p:pic>
      <p:grpSp>
        <p:nvGrpSpPr>
          <p:cNvPr id="4" name="Группа 3" hidden="1"/>
          <p:cNvGrpSpPr/>
          <p:nvPr/>
        </p:nvGrpSpPr>
        <p:grpSpPr>
          <a:xfrm>
            <a:off x="287338" y="1016240"/>
            <a:ext cx="1198562" cy="115200"/>
            <a:chOff x="287338" y="1016240"/>
            <a:chExt cx="1198562" cy="115200"/>
          </a:xfrm>
        </p:grpSpPr>
        <p:sp>
          <p:nvSpPr>
            <p:cNvPr id="32" name="Box3"/>
            <p:cNvSpPr>
              <a:spLocks/>
            </p:cNvSpPr>
            <p:nvPr userDrawn="1"/>
          </p:nvSpPr>
          <p:spPr bwMode="auto">
            <a:xfrm>
              <a:off x="7207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>
                <a:latin typeface="Verdana" panose="020B0604030504040204" pitchFamily="34" charset="0"/>
              </a:endParaRPr>
            </a:p>
          </p:txBody>
        </p:sp>
        <p:sp>
          <p:nvSpPr>
            <p:cNvPr id="33" name="Box2"/>
            <p:cNvSpPr>
              <a:spLocks/>
            </p:cNvSpPr>
            <p:nvPr userDrawn="1"/>
          </p:nvSpPr>
          <p:spPr bwMode="auto">
            <a:xfrm>
              <a:off x="5048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>
                <a:latin typeface="Verdana" panose="020B0604030504040204" pitchFamily="34" charset="0"/>
              </a:endParaRPr>
            </a:p>
          </p:txBody>
        </p:sp>
        <p:sp>
          <p:nvSpPr>
            <p:cNvPr id="36" name="Box1"/>
            <p:cNvSpPr>
              <a:spLocks/>
            </p:cNvSpPr>
            <p:nvPr userDrawn="1"/>
          </p:nvSpPr>
          <p:spPr bwMode="auto">
            <a:xfrm>
              <a:off x="287338" y="1016240"/>
              <a:ext cx="114300" cy="11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>
                <a:latin typeface="Verdana" panose="020B0604030504040204" pitchFamily="34" charset="0"/>
              </a:endParaRPr>
            </a:p>
          </p:txBody>
        </p:sp>
        <p:sp>
          <p:nvSpPr>
            <p:cNvPr id="37" name="Box5"/>
            <p:cNvSpPr>
              <a:spLocks/>
            </p:cNvSpPr>
            <p:nvPr userDrawn="1"/>
          </p:nvSpPr>
          <p:spPr bwMode="auto">
            <a:xfrm>
              <a:off x="11541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>
                <a:latin typeface="Verdana" panose="020B0604030504040204" pitchFamily="34" charset="0"/>
              </a:endParaRPr>
            </a:p>
          </p:txBody>
        </p:sp>
        <p:sp>
          <p:nvSpPr>
            <p:cNvPr id="38" name="Box4"/>
            <p:cNvSpPr>
              <a:spLocks/>
            </p:cNvSpPr>
            <p:nvPr userDrawn="1"/>
          </p:nvSpPr>
          <p:spPr bwMode="auto">
            <a:xfrm>
              <a:off x="9382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>
                <a:latin typeface="Verdana" panose="020B0604030504040204" pitchFamily="34" charset="0"/>
              </a:endParaRPr>
            </a:p>
          </p:txBody>
        </p:sp>
        <p:sp>
          <p:nvSpPr>
            <p:cNvPr id="45" name="Box6"/>
            <p:cNvSpPr>
              <a:spLocks/>
            </p:cNvSpPr>
            <p:nvPr userDrawn="1"/>
          </p:nvSpPr>
          <p:spPr bwMode="auto">
            <a:xfrm>
              <a:off x="1371600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>
                <a:latin typeface="Verdana" panose="020B0604030504040204" pitchFamily="34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8621320" y="6523847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AEBC907-F46C-43DB-891C-FAF67FA8713C}" type="slidenum">
              <a:rPr lang="ru-RU" sz="12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576897" y="6603023"/>
            <a:ext cx="0" cy="254977"/>
          </a:xfrm>
          <a:prstGeom prst="line">
            <a:avLst/>
          </a:prstGeom>
          <a:ln w="1270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175800"/>
            <a:ext cx="7099200" cy="5973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206500"/>
            <a:ext cx="8458199" cy="5213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17585" y="0"/>
            <a:ext cx="224203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05" y="145854"/>
            <a:ext cx="1189162" cy="64240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88861" y="968028"/>
            <a:ext cx="8712000" cy="0"/>
          </a:xfrm>
          <a:prstGeom prst="line">
            <a:avLst/>
          </a:prstGeom>
          <a:ln w="28575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9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809" r:id="rId4"/>
    <p:sldLayoutId id="2147483792" r:id="rId5"/>
    <p:sldLayoutId id="2147483793" r:id="rId6"/>
    <p:sldLayoutId id="2147483791" r:id="rId7"/>
    <p:sldLayoutId id="2147483795" r:id="rId8"/>
    <p:sldLayoutId id="2147483806" r:id="rId9"/>
    <p:sldLayoutId id="2147483807" r:id="rId10"/>
    <p:sldLayoutId id="2147483808" r:id="rId11"/>
    <p:sldLayoutId id="2147483801" r:id="rId12"/>
    <p:sldLayoutId id="2147483802" r:id="rId13"/>
    <p:sldLayoutId id="2147483804" r:id="rId14"/>
    <p:sldLayoutId id="2147483803" r:id="rId15"/>
    <p:sldLayoutId id="2147483810" r:id="rId16"/>
    <p:sldLayoutId id="2147483811" r:id="rId17"/>
    <p:sldLayoutId id="2147483812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600"/>
        </a:spcBef>
        <a:buFont typeface="Arial" panose="020B0604020202020204" pitchFamily="34" charset="0"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spcBef>
          <a:spcPts val="1600"/>
        </a:spcBef>
        <a:buClr>
          <a:schemeClr val="accent1"/>
        </a:buClr>
        <a:buFont typeface="Arial" panose="020B0604020202020204" pitchFamily="34" charset="0"/>
        <a:buChar char="●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spcBef>
          <a:spcPts val="1000"/>
        </a:spcBef>
        <a:buClr>
          <a:schemeClr val="accent5"/>
        </a:buClr>
        <a:buFont typeface="Arial" panose="020B0604020202020204" pitchFamily="34" charset="0"/>
        <a:buChar char="●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8" userDrawn="1">
          <p15:clr>
            <a:srgbClr val="F26B43"/>
          </p15:clr>
        </p15:guide>
        <p15:guide id="2" pos="132" userDrawn="1">
          <p15:clr>
            <a:srgbClr val="F26B43"/>
          </p15:clr>
        </p15:guide>
        <p15:guide id="3" pos="5598" userDrawn="1">
          <p15:clr>
            <a:srgbClr val="F26B43"/>
          </p15:clr>
        </p15:guide>
        <p15:guide id="4" pos="2880">
          <p15:clr>
            <a:srgbClr val="F26B43"/>
          </p15:clr>
        </p15:guide>
        <p15:guide id="6" orient="horz" pos="4043" userDrawn="1">
          <p15:clr>
            <a:srgbClr val="F26B43"/>
          </p15:clr>
        </p15:guide>
        <p15:guide id="8" orient="horz" pos="2160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orient="horz" pos="754" userDrawn="1">
          <p15:clr>
            <a:srgbClr val="F26B43"/>
          </p15:clr>
        </p15:guide>
        <p15:guide id="14" orient="horz" pos="487" userDrawn="1">
          <p15:clr>
            <a:srgbClr val="F26B43"/>
          </p15:clr>
        </p15:guide>
        <p15:guide id="16" pos="270" userDrawn="1">
          <p15:clr>
            <a:srgbClr val="F26B43"/>
          </p15:clr>
        </p15:guide>
        <p15:guide id="17" pos="2789" userDrawn="1">
          <p15:clr>
            <a:srgbClr val="F26B43"/>
          </p15:clr>
        </p15:guide>
        <p15:guide id="18" pos="29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oklad.ombudsmanbiz.ru/2020/6.pd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oklad.ombudsmanbiz.ru/doklad_2020.html" TargetMode="External"/><Relationship Id="rId2" Type="http://schemas.openxmlformats.org/officeDocument/2006/relationships/hyperlink" Target="http://doklad.ombudsmanbiz.ru/2020/6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141240"/>
            <a:ext cx="4536504" cy="1800200"/>
          </a:xfrm>
        </p:spPr>
        <p:txBody>
          <a:bodyPr/>
          <a:lstStyle/>
          <a:p>
            <a:r>
              <a:rPr lang="ru-RU" sz="2800" b="1" dirty="0"/>
              <a:t>НИОКР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707904" y="4941168"/>
            <a:ext cx="4536000" cy="393042"/>
          </a:xfrm>
        </p:spPr>
        <p:txBody>
          <a:bodyPr/>
          <a:lstStyle/>
          <a:p>
            <a:r>
              <a:rPr lang="ru-RU" dirty="0" smtClean="0"/>
              <a:t>Старший юрист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779912" y="4365104"/>
            <a:ext cx="4536000" cy="369849"/>
          </a:xfrm>
        </p:spPr>
        <p:txBody>
          <a:bodyPr>
            <a:normAutofit/>
          </a:bodyPr>
          <a:lstStyle/>
          <a:p>
            <a:r>
              <a:rPr lang="ru-RU" dirty="0" smtClean="0"/>
              <a:t>Семенова Валентина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20</a:t>
            </a:r>
            <a:r>
              <a:rPr lang="en-US" smtClean="0"/>
              <a:t>20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www.pgplaw.ru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233015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расходы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447275" y="1362958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F1E65"/>
              </a:buClr>
            </a:pPr>
            <a:r>
              <a:rPr lang="en-US" dirty="0" smtClean="0">
                <a:solidFill>
                  <a:srgbClr val="6F006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dirty="0" smtClean="0">
                <a:solidFill>
                  <a:srgbClr val="6F006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dirty="0" smtClean="0">
                <a:solidFill>
                  <a:srgbClr val="6F006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Амортизационная премия</a:t>
            </a:r>
            <a:endParaRPr lang="ru-RU" dirty="0">
              <a:solidFill>
                <a:schemeClr val="accent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23528" y="2924944"/>
            <a:ext cx="1860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F1E65"/>
              </a:buClr>
            </a:pPr>
            <a:r>
              <a:rPr lang="en-US" dirty="0" smtClean="0">
                <a:solidFill>
                  <a:srgbClr val="5567C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dirty="0" smtClean="0">
                <a:solidFill>
                  <a:srgbClr val="5567C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dirty="0" smtClean="0">
                <a:solidFill>
                  <a:srgbClr val="5567C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Консультационные услуги</a:t>
            </a:r>
            <a:endParaRPr lang="ru-RU" dirty="0">
              <a:solidFill>
                <a:schemeClr val="accent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804248" y="1359385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F1E65"/>
              </a:buClr>
            </a:pPr>
            <a:r>
              <a:rPr lang="en-US" dirty="0" smtClean="0">
                <a:solidFill>
                  <a:srgbClr val="7DA7E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dirty="0" smtClean="0">
                <a:solidFill>
                  <a:srgbClr val="7DA7E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dirty="0" smtClean="0">
                <a:solidFill>
                  <a:srgbClr val="7DA7E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dirty="0"/>
              <a:t>затраты на оплату взносов на травматизм</a:t>
            </a:r>
            <a:endParaRPr lang="ru-RU" dirty="0">
              <a:solidFill>
                <a:schemeClr val="accent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101277" y="2868986"/>
            <a:ext cx="209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F1E65"/>
              </a:buClr>
            </a:pPr>
            <a:r>
              <a:rPr lang="en-US" dirty="0" smtClean="0">
                <a:solidFill>
                  <a:srgbClr val="E17DD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dirty="0" smtClean="0">
                <a:solidFill>
                  <a:srgbClr val="E17DD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dirty="0" smtClean="0">
                <a:solidFill>
                  <a:srgbClr val="E17DD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dirty="0">
                <a:solidFill>
                  <a:srgbClr val="E17DD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494F5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Иные материальные расходы</a:t>
            </a:r>
            <a:endParaRPr lang="ru-RU" dirty="0">
              <a:solidFill>
                <a:srgbClr val="494F5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Clr>
                <a:srgbClr val="7F1E65"/>
              </a:buClr>
            </a:pPr>
            <a:r>
              <a:rPr lang="en-US" dirty="0" smtClean="0">
                <a:solidFill>
                  <a:srgbClr val="E17DD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solidFill>
                <a:srgbClr val="494F5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262" y="1927444"/>
            <a:ext cx="5524868" cy="374607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83160" y="2924944"/>
            <a:ext cx="2212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F1E65"/>
              </a:buClr>
            </a:pPr>
            <a:r>
              <a:rPr lang="ru-RU" sz="2000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Другие расходы (непосредственная связь)</a:t>
            </a:r>
            <a:endParaRPr lang="ru-RU" sz="2000" dirty="0">
              <a:solidFill>
                <a:schemeClr val="accent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7504" y="5342699"/>
            <a:ext cx="3404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F1E65"/>
              </a:buClr>
            </a:pPr>
            <a:r>
              <a:rPr lang="en-US" dirty="0" smtClean="0">
                <a:solidFill>
                  <a:srgbClr val="9C2498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03. </a:t>
            </a:r>
            <a:r>
              <a:rPr lang="ru-RU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Иные расходы на оплату труда</a:t>
            </a:r>
            <a:endParaRPr lang="ru-RU" dirty="0">
              <a:solidFill>
                <a:schemeClr val="accent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216615" y="5347499"/>
            <a:ext cx="2622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F1E65"/>
              </a:buClr>
            </a:pPr>
            <a:r>
              <a:rPr lang="en-US" dirty="0" smtClean="0">
                <a:solidFill>
                  <a:srgbClr val="AECEF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dirty="0" smtClean="0">
                <a:solidFill>
                  <a:srgbClr val="AECEF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dirty="0" smtClean="0">
                <a:solidFill>
                  <a:srgbClr val="AECEF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dirty="0" smtClean="0">
                <a:solidFill>
                  <a:srgbClr val="494F5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Права на использование программы для ЭВМ</a:t>
            </a:r>
            <a:endParaRPr lang="ru-RU" dirty="0">
              <a:solidFill>
                <a:srgbClr val="494F5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признания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3" y="1966453"/>
            <a:ext cx="3832354" cy="3706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097" y="2002730"/>
            <a:ext cx="4062683" cy="370676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325416" y="2564904"/>
            <a:ext cx="2892144" cy="293001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Общее правило: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ризнаются </a:t>
            </a:r>
            <a:r>
              <a:rPr lang="ru-RU" dirty="0" err="1" smtClean="0"/>
              <a:t>НЕзависимо</a:t>
            </a:r>
            <a:r>
              <a:rPr lang="ru-RU" dirty="0" smtClean="0"/>
              <a:t> от результата;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в том отчетном периоде, в котором завершены работы (отдельные этапы работ), на основании акта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38853" y="2512650"/>
            <a:ext cx="2875936" cy="320531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Исключения: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з</a:t>
            </a:r>
            <a:r>
              <a:rPr lang="ru-RU" dirty="0" smtClean="0"/>
              <a:t>атраты из п. 6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олучение интеллектуальных прав на НМА:</a:t>
            </a:r>
          </a:p>
          <a:p>
            <a:pPr marL="725488" indent="-363538">
              <a:buFont typeface="Arial" panose="020B0604020202020204" pitchFamily="34" charset="0"/>
              <a:buChar char="•"/>
            </a:pPr>
            <a:r>
              <a:rPr lang="ru-RU" dirty="0"/>
              <a:t>л</a:t>
            </a:r>
            <a:r>
              <a:rPr lang="ru-RU" dirty="0" smtClean="0"/>
              <a:t>ибо в первоначальную стоимость;</a:t>
            </a:r>
          </a:p>
          <a:p>
            <a:pPr marL="725488" indent="-363538">
              <a:buFont typeface="Arial" panose="020B0604020202020204" pitchFamily="34" charset="0"/>
              <a:buChar char="•"/>
            </a:pPr>
            <a:r>
              <a:rPr lang="ru-RU" dirty="0" smtClean="0"/>
              <a:t>либо в течение 2-х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0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Признание с К=1,5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3064" y="1268760"/>
            <a:ext cx="8439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94F55"/>
                </a:solidFill>
              </a:rPr>
              <a:t>НИОКР по перечню, </a:t>
            </a:r>
            <a:r>
              <a:rPr lang="ru-RU" sz="2000" dirty="0">
                <a:solidFill>
                  <a:srgbClr val="494F55"/>
                </a:solidFill>
              </a:rPr>
              <a:t>установленному </a:t>
            </a:r>
            <a:r>
              <a:rPr lang="ru-RU" sz="2000" dirty="0" smtClean="0">
                <a:solidFill>
                  <a:srgbClr val="494F55"/>
                </a:solidFill>
              </a:rPr>
              <a:t>Правительством РФ (п. 7 ст. 262 НК РФ).</a:t>
            </a:r>
            <a:endParaRPr lang="ru-RU" sz="2000" dirty="0">
              <a:solidFill>
                <a:srgbClr val="494F55"/>
              </a:solidFill>
            </a:endParaRPr>
          </a:p>
          <a:p>
            <a:endParaRPr lang="ru-RU" sz="16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7"/>
          <a:stretch/>
        </p:blipFill>
        <p:spPr>
          <a:xfrm>
            <a:off x="2195736" y="2996952"/>
            <a:ext cx="4438824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3861048"/>
            <a:ext cx="2275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94F55"/>
                </a:solidFill>
                <a:latin typeface="+mj-lt"/>
              </a:rPr>
              <a:t>Потратили на НИОКР 100 000 руб. и уменьшили прибыль на эту сумму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5486" y="3922166"/>
            <a:ext cx="2275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94F55"/>
                </a:solidFill>
                <a:latin typeface="+mj-lt"/>
              </a:rPr>
              <a:t>Потратили на НИОКР 100 000 руб. и уменьшили прибыль на 150 000 руб.</a:t>
            </a:r>
          </a:p>
        </p:txBody>
      </p:sp>
    </p:spTree>
    <p:extLst>
      <p:ext uri="{BB962C8B-B14F-4D97-AF65-F5344CB8AC3E}">
        <p14:creationId xmlns:p14="http://schemas.microsoft.com/office/powerpoint/2010/main" val="40235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направления исследований?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955196"/>
            <a:ext cx="7730398" cy="1193884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sz="quarter" idx="10"/>
          </p:nvPr>
        </p:nvSpPr>
        <p:spPr>
          <a:xfrm>
            <a:off x="1115616" y="2132856"/>
            <a:ext cx="1872208" cy="136815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494F55"/>
                </a:solidFill>
              </a:rPr>
              <a:t>развитие </a:t>
            </a:r>
            <a:r>
              <a:rPr lang="ru-RU" sz="1400" dirty="0">
                <a:solidFill>
                  <a:srgbClr val="494F55"/>
                </a:solidFill>
              </a:rPr>
              <a:t>методов и средств обеспечения </a:t>
            </a:r>
            <a:r>
              <a:rPr lang="ru-RU" sz="1400" dirty="0"/>
              <a:t>информационной безопасности систем и </a:t>
            </a:r>
            <a:r>
              <a:rPr lang="ru-RU" sz="1400" dirty="0" smtClean="0"/>
              <a:t>сетей</a:t>
            </a:r>
            <a:endParaRPr lang="ru-RU" sz="1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674815" y="1916832"/>
            <a:ext cx="1798924" cy="1656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разработка </a:t>
            </a:r>
            <a:r>
              <a:rPr lang="ru-RU" sz="1400" dirty="0"/>
              <a:t>методов и программных средств интеллектуальных систем поддержки принятия решений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07195" y="2060848"/>
            <a:ext cx="2512734" cy="144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р</a:t>
            </a:r>
            <a:r>
              <a:rPr lang="ru-RU" sz="1400" dirty="0" smtClean="0"/>
              <a:t>азработка технологий </a:t>
            </a:r>
            <a:r>
              <a:rPr lang="ru-RU" sz="1400" dirty="0"/>
              <a:t>и </a:t>
            </a:r>
            <a:r>
              <a:rPr lang="ru-RU" sz="1400" dirty="0" smtClean="0"/>
              <a:t>программного обеспечения распределенных </a:t>
            </a:r>
            <a:r>
              <a:rPr lang="ru-RU" sz="1400" dirty="0"/>
              <a:t>и высокопроизводительных вычислительных систем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425242" y="3717032"/>
            <a:ext cx="1872208" cy="16561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разработка </a:t>
            </a:r>
            <a:r>
              <a:rPr lang="ru-RU" sz="1400" dirty="0"/>
              <a:t>и применение бионических принципов, методов и моделей в информационных технологиях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932040" y="3717032"/>
            <a:ext cx="1872208" cy="1656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разработка </a:t>
            </a:r>
            <a:r>
              <a:rPr lang="ru-RU" sz="1400" dirty="0"/>
              <a:t>новых интернет-технологий, включая средства поиска, анализа и фильтрации мультимедийной информации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438838" y="3717032"/>
            <a:ext cx="1453642" cy="16561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исследование и когнитивное моделирование интеллекта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096" y="6007996"/>
            <a:ext cx="790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94F55"/>
                </a:solidFill>
                <a:latin typeface="+mj-lt"/>
              </a:rPr>
              <a:t>Перечень НИОКР, утв. </a:t>
            </a:r>
            <a:r>
              <a:rPr lang="ru-RU" sz="1400" dirty="0">
                <a:solidFill>
                  <a:srgbClr val="494F55"/>
                </a:solidFill>
                <a:latin typeface="+mj-lt"/>
              </a:rPr>
              <a:t>Постановлением </a:t>
            </a:r>
            <a:r>
              <a:rPr lang="ru-RU" sz="1400" dirty="0" smtClean="0">
                <a:solidFill>
                  <a:srgbClr val="494F55"/>
                </a:solidFill>
                <a:latin typeface="+mj-lt"/>
              </a:rPr>
              <a:t>Правительства РФ  </a:t>
            </a:r>
            <a:r>
              <a:rPr lang="ru-RU" sz="1400" dirty="0">
                <a:solidFill>
                  <a:srgbClr val="494F55"/>
                </a:solidFill>
                <a:latin typeface="+mj-lt"/>
              </a:rPr>
              <a:t>от 24 декабря 2008 г. </a:t>
            </a:r>
            <a:r>
              <a:rPr lang="ru-RU" sz="1400" dirty="0" smtClean="0">
                <a:solidFill>
                  <a:srgbClr val="494F55"/>
                </a:solidFill>
                <a:latin typeface="+mj-lt"/>
              </a:rPr>
              <a:t>№  </a:t>
            </a:r>
            <a:r>
              <a:rPr lang="ru-RU" sz="1400" dirty="0">
                <a:solidFill>
                  <a:srgbClr val="494F55"/>
                </a:solidFill>
                <a:latin typeface="+mj-lt"/>
              </a:rPr>
              <a:t>988</a:t>
            </a:r>
          </a:p>
          <a:p>
            <a:endParaRPr lang="ru-RU" dirty="0">
              <a:solidFill>
                <a:srgbClr val="494F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8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99200" cy="597314"/>
          </a:xfrm>
        </p:spPr>
        <p:txBody>
          <a:bodyPr/>
          <a:lstStyle/>
          <a:p>
            <a:r>
              <a:rPr lang="ru-RU" dirty="0" smtClean="0"/>
              <a:t>Как применить льготу?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1412776"/>
            <a:ext cx="3816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494F55"/>
                </a:solidFill>
                <a:latin typeface="+mj-lt"/>
              </a:rPr>
              <a:t>Предоставить в инспекцию отчет о выполнении НИОКР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494F55"/>
                </a:solidFill>
                <a:latin typeface="+mj-lt"/>
              </a:rPr>
              <a:t>Когда: одновременно </a:t>
            </a:r>
            <a:r>
              <a:rPr lang="en-US" sz="2000" dirty="0" smtClean="0">
                <a:solidFill>
                  <a:srgbClr val="494F55"/>
                </a:solidFill>
                <a:latin typeface="+mj-lt"/>
              </a:rPr>
              <a:t/>
            </a:r>
            <a:br>
              <a:rPr lang="en-US" sz="2000" dirty="0" smtClean="0">
                <a:solidFill>
                  <a:srgbClr val="494F55"/>
                </a:solidFill>
                <a:latin typeface="+mj-lt"/>
              </a:rPr>
            </a:br>
            <a:r>
              <a:rPr lang="ru-RU" sz="2000" dirty="0" smtClean="0">
                <a:solidFill>
                  <a:srgbClr val="494F55"/>
                </a:solidFill>
                <a:latin typeface="+mj-lt"/>
              </a:rPr>
              <a:t>с </a:t>
            </a:r>
            <a:r>
              <a:rPr lang="ru-RU" sz="2000" dirty="0">
                <a:solidFill>
                  <a:srgbClr val="494F55"/>
                </a:solidFill>
                <a:latin typeface="+mj-lt"/>
              </a:rPr>
              <a:t>налоговой декларацией п</a:t>
            </a:r>
            <a:r>
              <a:rPr lang="ru-RU" sz="2000" dirty="0" smtClean="0">
                <a:solidFill>
                  <a:srgbClr val="494F55"/>
                </a:solidFill>
                <a:latin typeface="+mj-lt"/>
              </a:rPr>
              <a:t>о </a:t>
            </a:r>
            <a:r>
              <a:rPr lang="ru-RU" sz="2000" dirty="0">
                <a:solidFill>
                  <a:srgbClr val="494F55"/>
                </a:solidFill>
                <a:latin typeface="+mj-lt"/>
              </a:rPr>
              <a:t>итогам налогового периода, в котором </a:t>
            </a:r>
            <a:r>
              <a:rPr lang="ru-RU" sz="2000" dirty="0" smtClean="0">
                <a:solidFill>
                  <a:srgbClr val="494F55"/>
                </a:solidFill>
                <a:latin typeface="+mj-lt"/>
              </a:rPr>
              <a:t>в налоговом учете учтены расходы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494F55"/>
                </a:solidFill>
                <a:latin typeface="+mj-lt"/>
              </a:rPr>
              <a:t>Исключение:  регистрация отчета в  ГИС учета НИОКР </a:t>
            </a:r>
            <a:endParaRPr lang="ru-RU" sz="2000" dirty="0">
              <a:solidFill>
                <a:srgbClr val="494F55"/>
              </a:solidFill>
              <a:latin typeface="+mj-lt"/>
            </a:endParaRPr>
          </a:p>
        </p:txBody>
      </p:sp>
      <p:pic>
        <p:nvPicPr>
          <p:cNvPr id="1026" name="Picture 2" descr="ÐÐ°ÑÑÐ¸Ð½ÐºÐ¸ Ð¿Ð¾ Ð·Ð°Ð¿ÑÐ¾ÑÑ Ð³Ð¾ÑÑ 7.32 Ð¾ÑÑÐµÑ Ð¾ Ð½Ð°ÑÑÐ½Ð¾ Ð¸ÑÑÐ»ÐµÐ´Ð¾Ð²Ð°ÑÐµÐ»ÑÑÐºÐ¾Ð¹ ÑÐ°Ð±Ð¾Ñ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4457"/>
            <a:ext cx="4248472" cy="55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на НИОКР с К=1,5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2108" y="1352113"/>
            <a:ext cx="84143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494F55"/>
                </a:solidFill>
                <a:latin typeface="+mj-lt"/>
              </a:rPr>
              <a:t>Какие расходы на НИОКР можно списать </a:t>
            </a:r>
            <a:r>
              <a:rPr lang="en-US" sz="2000" dirty="0" smtClean="0">
                <a:solidFill>
                  <a:srgbClr val="494F55"/>
                </a:solidFill>
                <a:latin typeface="+mj-lt"/>
              </a:rPr>
              <a:t/>
            </a:r>
            <a:br>
              <a:rPr lang="en-US" sz="2000" dirty="0" smtClean="0">
                <a:solidFill>
                  <a:srgbClr val="494F55"/>
                </a:solidFill>
                <a:latin typeface="+mj-lt"/>
              </a:rPr>
            </a:br>
            <a:r>
              <a:rPr lang="ru-RU" sz="2000" dirty="0" smtClean="0">
                <a:solidFill>
                  <a:srgbClr val="494F55"/>
                </a:solidFill>
                <a:latin typeface="+mj-lt"/>
              </a:rPr>
              <a:t>с коэффициентом 1,5?</a:t>
            </a:r>
            <a:endParaRPr lang="ru-RU" sz="2000" dirty="0">
              <a:solidFill>
                <a:srgbClr val="494F55"/>
              </a:solidFill>
              <a:latin typeface="+mj-lt"/>
            </a:endParaRPr>
          </a:p>
          <a:p>
            <a:endParaRPr lang="ru-RU" dirty="0">
              <a:solidFill>
                <a:srgbClr val="494F55"/>
              </a:solidFill>
              <a:latin typeface="+mj-lt"/>
            </a:endParaRPr>
          </a:p>
        </p:txBody>
      </p:sp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569" y="2348880"/>
            <a:ext cx="8347638" cy="421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67969" y="2852936"/>
            <a:ext cx="3948047" cy="4787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с</a:t>
            </a:r>
            <a:r>
              <a:rPr lang="ru-RU" sz="1300" dirty="0" smtClean="0"/>
              <a:t>уммы амортизации по основным средствам и нематериальным активам</a:t>
            </a:r>
            <a:endParaRPr lang="ru-RU" sz="13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220072" y="3789040"/>
            <a:ext cx="394804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р</a:t>
            </a:r>
            <a:r>
              <a:rPr lang="ru-RU" sz="1400" dirty="0" smtClean="0"/>
              <a:t>асходы на оплату труда работников</a:t>
            </a:r>
            <a:endParaRPr lang="ru-RU" sz="14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767968" y="4543193"/>
            <a:ext cx="3948047" cy="364257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м</a:t>
            </a:r>
            <a:r>
              <a:rPr lang="ru-RU" sz="1400" dirty="0" smtClean="0"/>
              <a:t>атериальные расходы: сырье, материалы…</a:t>
            </a:r>
            <a:endParaRPr lang="ru-RU" sz="14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220071" y="5292798"/>
            <a:ext cx="3948047" cy="4404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р</a:t>
            </a:r>
            <a:r>
              <a:rPr lang="ru-RU" sz="1400" dirty="0" smtClean="0"/>
              <a:t>асходы на приобретение исключительных прав</a:t>
            </a:r>
            <a:endParaRPr lang="ru-RU" sz="1400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41341" y="6215788"/>
            <a:ext cx="3948047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Другие расходы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835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60840" cy="597314"/>
          </a:xfrm>
        </p:spPr>
        <p:txBody>
          <a:bodyPr/>
          <a:lstStyle/>
          <a:p>
            <a:r>
              <a:rPr lang="ru-RU" dirty="0" smtClean="0"/>
              <a:t>Статистика ФНС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1245966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494F55"/>
              </a:solidFill>
              <a:latin typeface="+mj-lt"/>
            </a:endParaRPr>
          </a:p>
          <a:p>
            <a:endParaRPr lang="ru-RU" sz="2000" dirty="0">
              <a:solidFill>
                <a:srgbClr val="494F55"/>
              </a:solidFill>
              <a:latin typeface="+mj-lt"/>
            </a:endParaRPr>
          </a:p>
          <a:p>
            <a:endParaRPr lang="ru-RU" sz="2000" dirty="0" smtClean="0">
              <a:solidFill>
                <a:srgbClr val="494F55"/>
              </a:solidFill>
              <a:latin typeface="+mj-lt"/>
            </a:endParaRPr>
          </a:p>
          <a:p>
            <a:endParaRPr lang="ru-RU" sz="2000" dirty="0">
              <a:solidFill>
                <a:srgbClr val="494F55"/>
              </a:solidFill>
              <a:latin typeface="+mj-lt"/>
            </a:endParaRPr>
          </a:p>
          <a:p>
            <a:endParaRPr lang="ru-RU" sz="2000" dirty="0" smtClean="0">
              <a:solidFill>
                <a:srgbClr val="494F55"/>
              </a:solidFill>
              <a:latin typeface="+mj-lt"/>
            </a:endParaRPr>
          </a:p>
          <a:p>
            <a:endParaRPr lang="ru-RU" sz="2000" dirty="0" smtClean="0">
              <a:solidFill>
                <a:srgbClr val="494F55"/>
              </a:solidFill>
              <a:latin typeface="+mj-lt"/>
            </a:endParaRPr>
          </a:p>
          <a:p>
            <a:endParaRPr lang="ru-RU" sz="2000" dirty="0">
              <a:solidFill>
                <a:srgbClr val="494F55"/>
              </a:solidFill>
              <a:latin typeface="+mj-lt"/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pPr algn="just"/>
            <a:r>
              <a:rPr lang="ru-RU" sz="2000" dirty="0" smtClean="0">
                <a:solidFill>
                  <a:srgbClr val="494F55"/>
                </a:solidFill>
              </a:rPr>
              <a:t>Большая часть компаний финансируют НИОКР </a:t>
            </a:r>
            <a:r>
              <a:rPr lang="ru-RU" sz="2000" dirty="0">
                <a:solidFill>
                  <a:srgbClr val="494F55"/>
                </a:solidFill>
              </a:rPr>
              <a:t>из </a:t>
            </a:r>
            <a:r>
              <a:rPr lang="ru-RU" sz="2000" dirty="0" smtClean="0">
                <a:solidFill>
                  <a:srgbClr val="494F55"/>
                </a:solidFill>
              </a:rPr>
              <a:t>прибыли. Поддержку не получают.</a:t>
            </a:r>
            <a:endParaRPr lang="ru-RU" sz="2000" dirty="0">
              <a:solidFill>
                <a:srgbClr val="494F55"/>
              </a:solidFill>
            </a:endParaRPr>
          </a:p>
          <a:p>
            <a:endParaRPr lang="ru-RU" sz="2000" dirty="0" smtClean="0">
              <a:solidFill>
                <a:srgbClr val="494F55"/>
              </a:solidFill>
              <a:hlinkClick r:id="rId2"/>
            </a:endParaRPr>
          </a:p>
          <a:p>
            <a:endParaRPr lang="ru-RU" sz="2000" dirty="0" smtClean="0">
              <a:solidFill>
                <a:srgbClr val="494F55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53833"/>
              </p:ext>
            </p:extLst>
          </p:nvPr>
        </p:nvGraphicFramePr>
        <p:xfrm>
          <a:off x="1704020" y="1412776"/>
          <a:ext cx="6096000" cy="197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3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4622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К-во компаний,</a:t>
                      </a:r>
                      <a:r>
                        <a:rPr lang="ru-RU" baseline="0" dirty="0" smtClean="0"/>
                        <a:t> которые учли в расходах НИОКР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Компании, которые смогли</a:t>
                      </a:r>
                      <a:r>
                        <a:rPr lang="ru-RU" baseline="0" dirty="0" smtClean="0"/>
                        <a:t> применить К=1,5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1085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59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47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4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 размера расходов в виде амортизации ОС и НМА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3064" y="1268760"/>
            <a:ext cx="8439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94F55"/>
                </a:solidFill>
              </a:rPr>
              <a:t>«</a:t>
            </a:r>
            <a:r>
              <a:rPr lang="ru-RU" i="1" dirty="0" smtClean="0">
                <a:solidFill>
                  <a:srgbClr val="494F55"/>
                </a:solidFill>
              </a:rPr>
              <a:t>суммы </a:t>
            </a:r>
            <a:r>
              <a:rPr lang="ru-RU" i="1" dirty="0">
                <a:solidFill>
                  <a:srgbClr val="494F55"/>
                </a:solidFill>
              </a:rPr>
              <a:t>амортизации по </a:t>
            </a:r>
            <a:r>
              <a:rPr lang="ru-RU" i="1" dirty="0" smtClean="0">
                <a:solidFill>
                  <a:srgbClr val="494F55"/>
                </a:solidFill>
              </a:rPr>
              <a:t>ОС и НМА …, </a:t>
            </a:r>
            <a:r>
              <a:rPr lang="ru-RU" i="1" dirty="0">
                <a:solidFill>
                  <a:srgbClr val="494F55"/>
                </a:solidFill>
              </a:rPr>
              <a:t>используемым для </a:t>
            </a:r>
            <a:r>
              <a:rPr lang="ru-RU" i="1" dirty="0" smtClean="0">
                <a:solidFill>
                  <a:srgbClr val="494F55"/>
                </a:solidFill>
              </a:rPr>
              <a:t>НИОКР, </a:t>
            </a:r>
            <a:r>
              <a:rPr lang="ru-RU" i="1" dirty="0">
                <a:solidFill>
                  <a:srgbClr val="494F55"/>
                </a:solidFill>
              </a:rPr>
              <a:t>начисленные </a:t>
            </a:r>
            <a:r>
              <a:rPr lang="ru-RU" i="1" dirty="0" smtClean="0">
                <a:solidFill>
                  <a:srgbClr val="494F55"/>
                </a:solidFill>
              </a:rPr>
              <a:t>… за </a:t>
            </a:r>
            <a:r>
              <a:rPr lang="ru-RU" i="1" dirty="0">
                <a:solidFill>
                  <a:srgbClr val="494F55"/>
                </a:solidFill>
              </a:rPr>
              <a:t>период, определяемый </a:t>
            </a:r>
            <a:r>
              <a:rPr lang="ru-RU" b="1" i="1" dirty="0">
                <a:solidFill>
                  <a:srgbClr val="494F55"/>
                </a:solidFill>
              </a:rPr>
              <a:t>как количество полных календарных месяцев</a:t>
            </a:r>
            <a:r>
              <a:rPr lang="ru-RU" i="1" dirty="0">
                <a:solidFill>
                  <a:srgbClr val="494F55"/>
                </a:solidFill>
              </a:rPr>
              <a:t>, в течение которых </a:t>
            </a:r>
            <a:r>
              <a:rPr lang="ru-RU" i="1" dirty="0" smtClean="0">
                <a:solidFill>
                  <a:srgbClr val="494F55"/>
                </a:solidFill>
              </a:rPr>
              <a:t>ОС и НМА использовались </a:t>
            </a:r>
            <a:r>
              <a:rPr lang="ru-RU" i="1" dirty="0">
                <a:solidFill>
                  <a:srgbClr val="494F55"/>
                </a:solidFill>
              </a:rPr>
              <a:t>исключительно для выполнения </a:t>
            </a:r>
            <a:r>
              <a:rPr lang="ru-RU" i="1" dirty="0" smtClean="0">
                <a:solidFill>
                  <a:srgbClr val="494F55"/>
                </a:solidFill>
              </a:rPr>
              <a:t>НИОКР</a:t>
            </a:r>
            <a:r>
              <a:rPr lang="ru-RU" b="1" dirty="0" smtClean="0">
                <a:solidFill>
                  <a:srgbClr val="494F55"/>
                </a:solidFill>
              </a:rPr>
              <a:t>»</a:t>
            </a:r>
            <a:endParaRPr lang="ru-RU" dirty="0">
              <a:solidFill>
                <a:srgbClr val="494F55"/>
              </a:solidFill>
            </a:endParaRPr>
          </a:p>
          <a:p>
            <a:endParaRPr lang="ru-RU" b="1" dirty="0" smtClean="0">
              <a:solidFill>
                <a:srgbClr val="494F55"/>
              </a:solidFill>
            </a:endParaRPr>
          </a:p>
          <a:p>
            <a:r>
              <a:rPr lang="ru-RU" b="1" dirty="0" smtClean="0">
                <a:solidFill>
                  <a:srgbClr val="494F55"/>
                </a:solidFill>
              </a:rPr>
              <a:t>Вопрос: </a:t>
            </a:r>
            <a:r>
              <a:rPr lang="ru-RU" dirty="0" smtClean="0">
                <a:solidFill>
                  <a:srgbClr val="494F55"/>
                </a:solidFill>
              </a:rPr>
              <a:t>как быть если ОС и НМА всегда используются для разных видов деятельности, а не исключительно для НИОКР</a:t>
            </a:r>
            <a:r>
              <a:rPr lang="en-US" dirty="0" smtClean="0">
                <a:solidFill>
                  <a:srgbClr val="494F55"/>
                </a:solidFill>
              </a:rPr>
              <a:t>?</a:t>
            </a:r>
          </a:p>
          <a:p>
            <a:endParaRPr lang="ru-RU" dirty="0" smtClean="0">
              <a:solidFill>
                <a:srgbClr val="494F55"/>
              </a:solidFill>
            </a:endParaRPr>
          </a:p>
          <a:p>
            <a:r>
              <a:rPr lang="ru-RU" b="1" dirty="0" smtClean="0">
                <a:solidFill>
                  <a:srgbClr val="494F55"/>
                </a:solidFill>
              </a:rPr>
              <a:t>Решение:  </a:t>
            </a:r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64535"/>
              </p:ext>
            </p:extLst>
          </p:nvPr>
        </p:nvGraphicFramePr>
        <p:xfrm>
          <a:off x="2195736" y="3409186"/>
          <a:ext cx="6096000" cy="310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1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534F55"/>
                          </a:solidFill>
                        </a:rPr>
                        <a:t>1.</a:t>
                      </a:r>
                      <a:r>
                        <a:rPr lang="ru-RU" baseline="0" dirty="0" smtClean="0">
                          <a:solidFill>
                            <a:srgbClr val="534F55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534F55"/>
                          </a:solidFill>
                        </a:rPr>
                        <a:t>Нельзя</a:t>
                      </a:r>
                      <a:r>
                        <a:rPr lang="ru-RU" baseline="0" dirty="0" smtClean="0">
                          <a:solidFill>
                            <a:srgbClr val="534F55"/>
                          </a:solidFill>
                        </a:rPr>
                        <a:t> брать с К=1,5</a:t>
                      </a:r>
                      <a:endParaRPr lang="ru-RU" dirty="0" smtClean="0">
                        <a:solidFill>
                          <a:srgbClr val="534F55"/>
                        </a:solidFill>
                      </a:endParaRPr>
                    </a:p>
                    <a:p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534F55"/>
                          </a:solidFill>
                        </a:rPr>
                        <a:t>2. </a:t>
                      </a:r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534F55"/>
                          </a:solidFill>
                        </a:rPr>
                        <a:t>Можно, закрепив в учетной</a:t>
                      </a:r>
                      <a:r>
                        <a:rPr lang="ru-RU" baseline="0" dirty="0" smtClean="0">
                          <a:solidFill>
                            <a:srgbClr val="534F55"/>
                          </a:solidFill>
                        </a:rPr>
                        <a:t> политике порядок распределения, но необходимо отнести к нормируем «иным» расходам (подп. 4 п. 2)</a:t>
                      </a:r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534F55"/>
                          </a:solidFill>
                        </a:rPr>
                        <a:t>3. </a:t>
                      </a:r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534F55"/>
                          </a:solidFill>
                        </a:rPr>
                        <a:t>Можно,</a:t>
                      </a:r>
                      <a:r>
                        <a:rPr lang="ru-RU" baseline="0" dirty="0" smtClean="0">
                          <a:solidFill>
                            <a:srgbClr val="534F55"/>
                          </a:solidFill>
                        </a:rPr>
                        <a:t> закрепив в учетной политике порядок распределения; можно учесть  согласно подп. 1 п. 2</a:t>
                      </a:r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7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" y="175800"/>
            <a:ext cx="7455743" cy="732920"/>
          </a:xfrm>
        </p:spPr>
        <p:txBody>
          <a:bodyPr/>
          <a:lstStyle/>
          <a:p>
            <a:r>
              <a:rPr lang="ru-RU" dirty="0" smtClean="0"/>
              <a:t>Проблематика периода предоставления отчета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3064" y="1268760"/>
            <a:ext cx="8439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494F55"/>
                </a:solidFill>
              </a:rPr>
              <a:t>Ситуация: </a:t>
            </a:r>
            <a:r>
              <a:rPr lang="ru-RU" dirty="0" smtClean="0">
                <a:solidFill>
                  <a:srgbClr val="494F55"/>
                </a:solidFill>
              </a:rPr>
              <a:t>по завершению работ льгота не заявлена, отчет с налоговой декларацией  «по итогам того периода, в котором завершены работы», не представлен.</a:t>
            </a:r>
          </a:p>
          <a:p>
            <a:pPr algn="just"/>
            <a:endParaRPr lang="ru-RU" dirty="0">
              <a:solidFill>
                <a:srgbClr val="494F55"/>
              </a:solidFill>
            </a:endParaRPr>
          </a:p>
          <a:p>
            <a:pPr algn="just"/>
            <a:r>
              <a:rPr lang="ru-RU" b="1" dirty="0" smtClean="0">
                <a:solidFill>
                  <a:srgbClr val="494F55"/>
                </a:solidFill>
              </a:rPr>
              <a:t>Вопрос: </a:t>
            </a:r>
            <a:r>
              <a:rPr lang="ru-RU" dirty="0" smtClean="0">
                <a:solidFill>
                  <a:srgbClr val="494F55"/>
                </a:solidFill>
              </a:rPr>
              <a:t>можно ли применять льготу</a:t>
            </a:r>
            <a:r>
              <a:rPr lang="en-US" dirty="0" smtClean="0">
                <a:solidFill>
                  <a:srgbClr val="494F55"/>
                </a:solidFill>
              </a:rPr>
              <a:t>?</a:t>
            </a:r>
          </a:p>
          <a:p>
            <a:pPr algn="just"/>
            <a:endParaRPr lang="en-US" dirty="0">
              <a:solidFill>
                <a:srgbClr val="494F55"/>
              </a:solidFill>
            </a:endParaRPr>
          </a:p>
          <a:p>
            <a:pPr algn="just"/>
            <a:r>
              <a:rPr lang="ru-RU" b="1" dirty="0" smtClean="0">
                <a:solidFill>
                  <a:srgbClr val="494F55"/>
                </a:solidFill>
              </a:rPr>
              <a:t>Решение: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07268"/>
              </p:ext>
            </p:extLst>
          </p:nvPr>
        </p:nvGraphicFramePr>
        <p:xfrm>
          <a:off x="2987824" y="3036481"/>
          <a:ext cx="4064000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7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494F55"/>
                          </a:solidFill>
                        </a:rPr>
                        <a:t>1. </a:t>
                      </a:r>
                      <a:endParaRPr lang="ru-RU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494F55"/>
                          </a:solidFill>
                        </a:rPr>
                        <a:t>Нельзя,</a:t>
                      </a:r>
                      <a:r>
                        <a:rPr lang="ru-RU" baseline="0" dirty="0" smtClean="0">
                          <a:solidFill>
                            <a:srgbClr val="494F55"/>
                          </a:solidFill>
                        </a:rPr>
                        <a:t> требование НК РФ не соблюдено.</a:t>
                      </a:r>
                      <a:endParaRPr lang="ru-RU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494F55"/>
                          </a:solidFill>
                        </a:rPr>
                        <a:t>2. </a:t>
                      </a:r>
                      <a:endParaRPr lang="ru-RU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494F55"/>
                          </a:solidFill>
                        </a:rPr>
                        <a:t>Можно, т.к. момент предоставления отчета значения не имеет.</a:t>
                      </a:r>
                      <a:r>
                        <a:rPr lang="ru-RU" baseline="0" dirty="0" smtClean="0">
                          <a:solidFill>
                            <a:srgbClr val="494F55"/>
                          </a:solidFill>
                        </a:rPr>
                        <a:t> Его можно представить с уточненной декларацией</a:t>
                      </a:r>
                      <a:endParaRPr lang="ru-RU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7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" y="175800"/>
            <a:ext cx="7455743" cy="732920"/>
          </a:xfrm>
        </p:spPr>
        <p:txBody>
          <a:bodyPr/>
          <a:lstStyle/>
          <a:p>
            <a:r>
              <a:rPr lang="ru-RU" dirty="0" smtClean="0"/>
              <a:t>Проблематика периода составления отчета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3064" y="1268760"/>
            <a:ext cx="84394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Ситуация: </a:t>
            </a:r>
            <a:r>
              <a:rPr lang="ru-RU" dirty="0" smtClean="0"/>
              <a:t>НИОКР проводится этапами с подписанием актов, этапы приходятся на разные налоговые периоды, но отчет составляется один раз, по завершении всех работ.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Вопрос: </a:t>
            </a:r>
            <a:r>
              <a:rPr lang="ru-RU" dirty="0" smtClean="0"/>
              <a:t>можно ли применить коэффициент</a:t>
            </a:r>
            <a:r>
              <a:rPr lang="en-US" dirty="0" smtClean="0"/>
              <a:t>?</a:t>
            </a:r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Инспекция: </a:t>
            </a:r>
            <a:r>
              <a:rPr lang="ru-RU" dirty="0" smtClean="0"/>
              <a:t>по этапам, приходящимся на каждый налоговый период нужно составлять отдельный отчет; признавать расходы по окончании всех этапов нельзя; при отсутствии отчетов на этап коэффициент не применяется (Письмо Минфина России от 17.04.2013 г. № 03-03-06/1/12967).</a:t>
            </a:r>
            <a:endParaRPr lang="ru-RU" dirty="0"/>
          </a:p>
          <a:p>
            <a:pPr algn="just"/>
            <a:endParaRPr lang="en-US" dirty="0"/>
          </a:p>
          <a:p>
            <a:pPr algn="just"/>
            <a:r>
              <a:rPr lang="ru-RU" b="1" dirty="0" smtClean="0"/>
              <a:t>Решение: </a:t>
            </a:r>
            <a:r>
              <a:rPr lang="ru-RU" dirty="0" smtClean="0"/>
              <a:t>ссылка на </a:t>
            </a:r>
            <a:r>
              <a:rPr lang="ru-RU" dirty="0" err="1" smtClean="0"/>
              <a:t>абз</a:t>
            </a:r>
            <a:r>
              <a:rPr lang="ru-RU" dirty="0" smtClean="0"/>
              <a:t>. 3 п. 1 ст. 54 НК РФ, выделение в отчете описания и результатов отдельных этапов работ. </a:t>
            </a:r>
          </a:p>
          <a:p>
            <a:endParaRPr lang="ru-RU" sz="1400" dirty="0">
              <a:solidFill>
                <a:srgbClr val="494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543" y="200298"/>
            <a:ext cx="7467831" cy="669653"/>
          </a:xfrm>
        </p:spPr>
        <p:txBody>
          <a:bodyPr/>
          <a:lstStyle/>
          <a:p>
            <a:r>
              <a:rPr lang="ru-RU" dirty="0" smtClean="0"/>
              <a:t>Высокотехнологичные компании – драйвер экономического роста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39304"/>
            <a:ext cx="7135476" cy="390656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31640" y="1639304"/>
            <a:ext cx="2284192" cy="107171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600" dirty="0"/>
              <a:t>О</a:t>
            </a:r>
            <a:r>
              <a:rPr lang="ru-RU" sz="1600" dirty="0" smtClean="0"/>
              <a:t>беспечивают </a:t>
            </a:r>
            <a:r>
              <a:rPr lang="ru-RU" sz="1600" dirty="0"/>
              <a:t>наибольшие </a:t>
            </a:r>
            <a:r>
              <a:rPr lang="ru-RU" sz="1600" dirty="0" smtClean="0"/>
              <a:t>темпы экономического </a:t>
            </a:r>
            <a:r>
              <a:rPr lang="ru-RU" sz="1600" dirty="0"/>
              <a:t>роста</a:t>
            </a:r>
            <a:endParaRPr lang="ru-RU" sz="1600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09753" y="1639304"/>
            <a:ext cx="2254536" cy="10717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О</a:t>
            </a:r>
            <a:r>
              <a:rPr lang="ru-RU" sz="1600" dirty="0" smtClean="0"/>
              <a:t>беспечивают </a:t>
            </a:r>
            <a:r>
              <a:rPr lang="ru-RU" sz="1600" dirty="0"/>
              <a:t>повышение качества жизни граждан</a:t>
            </a:r>
            <a:endParaRPr lang="ru-RU" sz="1600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125199" y="4727284"/>
            <a:ext cx="2166882" cy="8308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С</a:t>
            </a:r>
            <a:r>
              <a:rPr lang="ru-RU" sz="1600" dirty="0" smtClean="0"/>
              <a:t>оздают </a:t>
            </a:r>
            <a:r>
              <a:rPr lang="ru-RU" sz="1600" dirty="0"/>
              <a:t>новые высокооплачиваемые </a:t>
            </a:r>
            <a:r>
              <a:rPr lang="ru-RU" sz="1600" dirty="0" smtClean="0"/>
              <a:t>рабочие места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723529" y="4513433"/>
            <a:ext cx="1783442" cy="4277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Составляют существенную </a:t>
            </a:r>
            <a:r>
              <a:rPr lang="ru-RU" sz="1600" dirty="0"/>
              <a:t>долю </a:t>
            </a:r>
            <a:r>
              <a:rPr lang="ru-RU" sz="1600" dirty="0" err="1"/>
              <a:t>несырьевого</a:t>
            </a:r>
            <a:r>
              <a:rPr lang="ru-RU" sz="1600" dirty="0"/>
              <a:t> экспорта.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4788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 регистрации отчета в ГИС учета НИОКР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3064" y="1268760"/>
            <a:ext cx="8439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34F55"/>
                </a:solidFill>
              </a:rPr>
              <a:t>Ситуация: </a:t>
            </a:r>
            <a:r>
              <a:rPr lang="ru-RU" sz="2000" dirty="0" smtClean="0">
                <a:solidFill>
                  <a:srgbClr val="534F55"/>
                </a:solidFill>
              </a:rPr>
              <a:t>Отсутствие такой регистрации может использоваться налоговыми органами как одно из оснований не признавать выполненные работы предметом НИОКР.</a:t>
            </a:r>
          </a:p>
          <a:p>
            <a:endParaRPr lang="ru-RU" sz="2000" dirty="0">
              <a:solidFill>
                <a:srgbClr val="534F55"/>
              </a:solidFill>
            </a:endParaRPr>
          </a:p>
          <a:p>
            <a:r>
              <a:rPr lang="ru-RU" sz="2000" b="1" dirty="0" smtClean="0">
                <a:solidFill>
                  <a:srgbClr val="534F55"/>
                </a:solidFill>
              </a:rPr>
              <a:t>Вопрос: </a:t>
            </a:r>
            <a:r>
              <a:rPr lang="ru-RU" sz="2000" dirty="0" smtClean="0">
                <a:solidFill>
                  <a:srgbClr val="534F55"/>
                </a:solidFill>
              </a:rPr>
              <a:t>можно ли применять коэффициент 1,5</a:t>
            </a:r>
            <a:r>
              <a:rPr lang="en-US" sz="2000" dirty="0" smtClean="0">
                <a:solidFill>
                  <a:srgbClr val="534F55"/>
                </a:solidFill>
              </a:rPr>
              <a:t>?</a:t>
            </a:r>
          </a:p>
          <a:p>
            <a:endParaRPr lang="ru-RU" sz="2000" dirty="0" smtClean="0">
              <a:solidFill>
                <a:srgbClr val="534F55"/>
              </a:solidFill>
            </a:endParaRPr>
          </a:p>
          <a:p>
            <a:endParaRPr lang="ru-RU" sz="1400" dirty="0">
              <a:solidFill>
                <a:srgbClr val="534F55"/>
              </a:solidFill>
            </a:endParaRPr>
          </a:p>
          <a:p>
            <a:r>
              <a:rPr lang="ru-RU" b="1" dirty="0" smtClean="0">
                <a:solidFill>
                  <a:srgbClr val="534F55"/>
                </a:solidFill>
              </a:rPr>
              <a:t>Ответ: </a:t>
            </a:r>
          </a:p>
          <a:p>
            <a:endParaRPr lang="ru-RU" sz="1400" dirty="0">
              <a:solidFill>
                <a:srgbClr val="494F55"/>
              </a:solidFill>
            </a:endParaRPr>
          </a:p>
          <a:p>
            <a:endParaRPr lang="ru-RU" sz="1400" dirty="0" smtClean="0">
              <a:solidFill>
                <a:srgbClr val="494F55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09987"/>
              </p:ext>
            </p:extLst>
          </p:nvPr>
        </p:nvGraphicFramePr>
        <p:xfrm>
          <a:off x="2051720" y="3140968"/>
          <a:ext cx="4511824" cy="2449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072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494F55"/>
                          </a:solidFill>
                        </a:rPr>
                        <a:t>1.</a:t>
                      </a:r>
                      <a:endParaRPr lang="ru-RU" sz="1800" b="0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494F55"/>
                          </a:solidFill>
                        </a:rPr>
                        <a:t>Регистрация</a:t>
                      </a:r>
                      <a:r>
                        <a:rPr lang="ru-RU" sz="1800" b="0" baseline="0" dirty="0" smtClean="0">
                          <a:solidFill>
                            <a:srgbClr val="494F55"/>
                          </a:solidFill>
                        </a:rPr>
                        <a:t> - </a:t>
                      </a:r>
                      <a:r>
                        <a:rPr lang="ru-RU" sz="1800" b="0" dirty="0" smtClean="0">
                          <a:solidFill>
                            <a:srgbClr val="494F55"/>
                          </a:solidFill>
                        </a:rPr>
                        <a:t>не условие для признания работ НИОКР и применения К=1,5. </a:t>
                      </a:r>
                      <a:endParaRPr lang="ru-RU" sz="1800" b="0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494F55"/>
                          </a:solidFill>
                        </a:rPr>
                        <a:t>2.</a:t>
                      </a:r>
                      <a:endParaRPr lang="ru-RU" sz="1800" b="0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494F55"/>
                          </a:solidFill>
                        </a:rPr>
                        <a:t>Это лишь опция для упрощения подтверждения права на применение</a:t>
                      </a:r>
                      <a:r>
                        <a:rPr lang="ru-RU" sz="1800" b="0" baseline="0" dirty="0" smtClean="0">
                          <a:solidFill>
                            <a:srgbClr val="494F55"/>
                          </a:solidFill>
                        </a:rPr>
                        <a:t> коэффициента</a:t>
                      </a:r>
                      <a:endParaRPr lang="ru-RU" sz="1800" b="0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3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 неудавшихся НИОКР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3064" y="1268760"/>
            <a:ext cx="8439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94F55"/>
                </a:solidFill>
              </a:rPr>
              <a:t>Вопрос: </a:t>
            </a:r>
            <a:r>
              <a:rPr lang="ru-RU" sz="2000" dirty="0" smtClean="0">
                <a:solidFill>
                  <a:srgbClr val="494F55"/>
                </a:solidFill>
              </a:rPr>
              <a:t>можно ли применять К=1,5</a:t>
            </a:r>
            <a:r>
              <a:rPr lang="en-US" sz="2000" dirty="0" smtClean="0">
                <a:solidFill>
                  <a:srgbClr val="494F55"/>
                </a:solidFill>
              </a:rPr>
              <a:t>?</a:t>
            </a:r>
          </a:p>
          <a:p>
            <a:endParaRPr lang="en-US" sz="2000" b="1" dirty="0">
              <a:solidFill>
                <a:srgbClr val="494F55"/>
              </a:solidFill>
            </a:endParaRPr>
          </a:p>
          <a:p>
            <a:r>
              <a:rPr lang="ru-RU" sz="2000" b="1" dirty="0" smtClean="0">
                <a:solidFill>
                  <a:srgbClr val="494F55"/>
                </a:solidFill>
              </a:rPr>
              <a:t>Решение: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731985"/>
              </p:ext>
            </p:extLst>
          </p:nvPr>
        </p:nvGraphicFramePr>
        <p:xfrm>
          <a:off x="2699792" y="1844824"/>
          <a:ext cx="6096000" cy="3989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9439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Формально – нельзя. Оговорка «независимо от результата» есть только в п. 4 ст.</a:t>
                      </a:r>
                      <a:r>
                        <a:rPr lang="ru-RU" baseline="0" dirty="0" smtClean="0"/>
                        <a:t> 262 НК РФ. В старой редакции ст. 262 НК РФ аналогичная оговорка к работам по Перечню была, но ее убрали. Текущая оговорка – это уточнение - безрезультатные работы нельзя считать необоснованными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Можно.</a:t>
                      </a:r>
                      <a:r>
                        <a:rPr lang="ru-RU" baseline="0" dirty="0" smtClean="0"/>
                        <a:t> Нормы необходимо толковать в их системной взаимосвязи. Оговорку в новой редакции убрали, так как она является избыточной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3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Смежные вопросы, связанные с безрезультатными НИОКР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3064" y="1268760"/>
            <a:ext cx="843941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494F55"/>
                </a:solidFill>
              </a:rPr>
              <a:t>Вопросы: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>
                <a:solidFill>
                  <a:srgbClr val="494F55"/>
                </a:solidFill>
              </a:rPr>
              <a:t>н</a:t>
            </a:r>
            <a:r>
              <a:rPr lang="ru-RU" dirty="0" smtClean="0">
                <a:solidFill>
                  <a:srgbClr val="494F55"/>
                </a:solidFill>
              </a:rPr>
              <a:t>ужно ли восстанавливать вычет НДС по товарам (работам, услугам), использованным для безрезультатных НИОКР</a:t>
            </a:r>
            <a:r>
              <a:rPr lang="en-US" dirty="0" smtClean="0">
                <a:solidFill>
                  <a:srgbClr val="494F55"/>
                </a:solidFill>
              </a:rPr>
              <a:t>?</a:t>
            </a:r>
            <a:endParaRPr lang="ru-RU" dirty="0" smtClean="0">
              <a:solidFill>
                <a:srgbClr val="494F55"/>
              </a:solidFill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>
                <a:solidFill>
                  <a:srgbClr val="494F55"/>
                </a:solidFill>
              </a:rPr>
              <a:t>если для НИОКР приобретен патент, можно ли затраты списать единовременно после завершения работ или нужно списывать расходы путем начисления амортизации</a:t>
            </a:r>
            <a:r>
              <a:rPr lang="en-US" dirty="0" smtClean="0">
                <a:solidFill>
                  <a:srgbClr val="494F55"/>
                </a:solidFill>
              </a:rPr>
              <a:t>?</a:t>
            </a:r>
            <a:endParaRPr lang="ru-RU" dirty="0" smtClean="0">
              <a:solidFill>
                <a:srgbClr val="494F55"/>
              </a:solidFill>
            </a:endParaRPr>
          </a:p>
          <a:p>
            <a:pPr algn="just"/>
            <a:endParaRPr lang="ru-RU" dirty="0">
              <a:solidFill>
                <a:srgbClr val="494F55"/>
              </a:solidFill>
            </a:endParaRPr>
          </a:p>
          <a:p>
            <a:pPr algn="just"/>
            <a:r>
              <a:rPr lang="ru-RU" b="1" dirty="0" smtClean="0">
                <a:solidFill>
                  <a:srgbClr val="494F55"/>
                </a:solidFill>
              </a:rPr>
              <a:t>Ответ:         </a:t>
            </a:r>
            <a:r>
              <a:rPr lang="ru-RU" dirty="0" smtClean="0">
                <a:solidFill>
                  <a:srgbClr val="494F55"/>
                </a:solidFill>
              </a:rPr>
              <a:t>Дело </a:t>
            </a:r>
            <a:r>
              <a:rPr lang="ru-RU" dirty="0">
                <a:solidFill>
                  <a:srgbClr val="494F55"/>
                </a:solidFill>
              </a:rPr>
              <a:t>№ </a:t>
            </a:r>
            <a:r>
              <a:rPr lang="ru-RU" dirty="0" smtClean="0">
                <a:solidFill>
                  <a:srgbClr val="494F55"/>
                </a:solidFill>
              </a:rPr>
              <a:t>А35-3796/2019, ОАО </a:t>
            </a:r>
            <a:r>
              <a:rPr lang="ru-RU" dirty="0">
                <a:solidFill>
                  <a:srgbClr val="494F55"/>
                </a:solidFill>
              </a:rPr>
              <a:t>«Фармстандарт-</a:t>
            </a:r>
          </a:p>
          <a:p>
            <a:pPr algn="just"/>
            <a:r>
              <a:rPr lang="ru-RU" dirty="0" err="1">
                <a:solidFill>
                  <a:srgbClr val="494F55"/>
                </a:solidFill>
              </a:rPr>
              <a:t>Лексредства</a:t>
            </a:r>
            <a:r>
              <a:rPr lang="ru-RU" dirty="0" smtClean="0">
                <a:solidFill>
                  <a:srgbClr val="494F55"/>
                </a:solidFill>
              </a:rPr>
              <a:t>» (АС г. Курской области и 19ААС)</a:t>
            </a:r>
          </a:p>
          <a:p>
            <a:pPr algn="just"/>
            <a:endParaRPr lang="en-US" dirty="0" smtClean="0">
              <a:solidFill>
                <a:srgbClr val="494F55"/>
              </a:solidFill>
            </a:endParaRPr>
          </a:p>
          <a:p>
            <a:r>
              <a:rPr lang="ru-RU" dirty="0" smtClean="0">
                <a:solidFill>
                  <a:srgbClr val="494F55"/>
                </a:solidFill>
              </a:rPr>
              <a:t>Фабула дела: компания приобрела научно-техническую документацию и патент готового изделия (формулы), необходимые </a:t>
            </a:r>
            <a:r>
              <a:rPr lang="ru-RU" dirty="0">
                <a:solidFill>
                  <a:srgbClr val="494F55"/>
                </a:solidFill>
              </a:rPr>
              <a:t>для производства препарата «</a:t>
            </a:r>
            <a:r>
              <a:rPr lang="ru-RU" dirty="0" err="1" smtClean="0">
                <a:solidFill>
                  <a:srgbClr val="494F55"/>
                </a:solidFill>
              </a:rPr>
              <a:t>Фосфоглив</a:t>
            </a:r>
            <a:r>
              <a:rPr lang="ru-RU" dirty="0" smtClean="0">
                <a:solidFill>
                  <a:srgbClr val="494F55"/>
                </a:solidFill>
              </a:rPr>
              <a:t>». Качественные </a:t>
            </a:r>
            <a:r>
              <a:rPr lang="ru-RU" dirty="0">
                <a:solidFill>
                  <a:srgbClr val="494F55"/>
                </a:solidFill>
              </a:rPr>
              <a:t>образцы, необходимые для экспертизы, проводимой в ходе </a:t>
            </a:r>
            <a:r>
              <a:rPr lang="ru-RU" dirty="0" smtClean="0">
                <a:solidFill>
                  <a:srgbClr val="494F55"/>
                </a:solidFill>
              </a:rPr>
              <a:t>государственной </a:t>
            </a:r>
            <a:r>
              <a:rPr lang="ru-RU" dirty="0">
                <a:solidFill>
                  <a:srgbClr val="494F55"/>
                </a:solidFill>
              </a:rPr>
              <a:t>регистрации препарата в Минздраве </a:t>
            </a:r>
            <a:r>
              <a:rPr lang="ru-RU" dirty="0" smtClean="0">
                <a:solidFill>
                  <a:srgbClr val="494F55"/>
                </a:solidFill>
              </a:rPr>
              <a:t>РФ, получить не удалось, </a:t>
            </a:r>
            <a:r>
              <a:rPr lang="ru-RU" dirty="0">
                <a:solidFill>
                  <a:srgbClr val="494F55"/>
                </a:solidFill>
              </a:rPr>
              <a:t>работы </a:t>
            </a:r>
            <a:r>
              <a:rPr lang="ru-RU" dirty="0" smtClean="0">
                <a:solidFill>
                  <a:srgbClr val="494F55"/>
                </a:solidFill>
              </a:rPr>
              <a:t>были </a:t>
            </a:r>
            <a:r>
              <a:rPr lang="ru-RU" dirty="0">
                <a:solidFill>
                  <a:srgbClr val="494F55"/>
                </a:solidFill>
              </a:rPr>
              <a:t>прекращены. </a:t>
            </a:r>
            <a:r>
              <a:rPr lang="ru-RU" dirty="0" smtClean="0">
                <a:solidFill>
                  <a:srgbClr val="494F55"/>
                </a:solidFill>
              </a:rPr>
              <a:t>НДС принят к вычету, расходы учтены как НИОКР после завершения работ.</a:t>
            </a:r>
            <a:r>
              <a:rPr lang="ru-RU" dirty="0">
                <a:solidFill>
                  <a:srgbClr val="494F55"/>
                </a:solidFill>
              </a:rPr>
              <a:t/>
            </a:r>
            <a:br>
              <a:rPr lang="ru-RU" dirty="0">
                <a:solidFill>
                  <a:srgbClr val="494F55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494F55"/>
              </a:solidFill>
            </a:endParaRPr>
          </a:p>
          <a:p>
            <a:endParaRPr lang="ru-RU" sz="1400" dirty="0">
              <a:solidFill>
                <a:srgbClr val="494F55"/>
              </a:solidFill>
            </a:endParaRPr>
          </a:p>
          <a:p>
            <a:endParaRPr lang="ru-RU" sz="1400" dirty="0" smtClean="0">
              <a:solidFill>
                <a:srgbClr val="494F55"/>
              </a:solidFill>
            </a:endParaRPr>
          </a:p>
        </p:txBody>
      </p:sp>
      <p:pic>
        <p:nvPicPr>
          <p:cNvPr id="7" name="Рисунок 6" descr="File:Смайлик-весёлый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7664" y="3176972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>
            <a:spLocks noGrp="1"/>
          </p:cNvSpPr>
          <p:nvPr>
            <p:ph type="title"/>
          </p:nvPr>
        </p:nvSpPr>
        <p:spPr>
          <a:xfrm>
            <a:off x="569758" y="231538"/>
            <a:ext cx="6738545" cy="597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ru-RU" dirty="0" smtClean="0"/>
              <a:t>Претензии инспекции и выводы суда</a:t>
            </a:r>
            <a:endParaRPr dirty="0"/>
          </a:p>
        </p:txBody>
      </p:sp>
      <p:sp>
        <p:nvSpPr>
          <p:cNvPr id="242" name="Google Shape;242;p25"/>
          <p:cNvSpPr/>
          <p:nvPr/>
        </p:nvSpPr>
        <p:spPr>
          <a:xfrm>
            <a:off x="5820419" y="1090401"/>
            <a:ext cx="699525" cy="44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3" name="Google Shape;243;p25"/>
          <p:cNvSpPr txBox="1"/>
          <p:nvPr/>
        </p:nvSpPr>
        <p:spPr>
          <a:xfrm>
            <a:off x="4389517" y="1078460"/>
            <a:ext cx="4572644" cy="642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b="1" dirty="0" smtClean="0">
                <a:solidFill>
                  <a:srgbClr val="534F55"/>
                </a:solidFill>
                <a:latin typeface="Verdana"/>
                <a:ea typeface="Verdana"/>
                <a:cs typeface="Verdana"/>
                <a:sym typeface="Verdana"/>
              </a:rPr>
              <a:t>Выводы</a:t>
            </a:r>
            <a:endParaRPr dirty="0">
              <a:solidFill>
                <a:srgbClr val="534F55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dirty="0">
              <a:solidFill>
                <a:srgbClr val="534F5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spcAft>
                <a:spcPts val="1200"/>
              </a:spcAft>
              <a:buClr>
                <a:srgbClr val="9C2498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34F55"/>
                </a:solidFill>
              </a:rPr>
              <a:t>в п</a:t>
            </a:r>
            <a:r>
              <a:rPr lang="ru-RU" dirty="0">
                <a:solidFill>
                  <a:srgbClr val="534F55"/>
                </a:solidFill>
              </a:rPr>
              <a:t>. </a:t>
            </a:r>
            <a:r>
              <a:rPr lang="ru-RU" dirty="0" smtClean="0">
                <a:solidFill>
                  <a:srgbClr val="534F55"/>
                </a:solidFill>
              </a:rPr>
              <a:t>3 ст</a:t>
            </a:r>
            <a:r>
              <a:rPr lang="ru-RU" dirty="0">
                <a:solidFill>
                  <a:srgbClr val="534F55"/>
                </a:solidFill>
              </a:rPr>
              <a:t>. 170 НК РФ </a:t>
            </a:r>
            <a:r>
              <a:rPr lang="ru-RU" dirty="0" smtClean="0">
                <a:solidFill>
                  <a:srgbClr val="534F55"/>
                </a:solidFill>
              </a:rPr>
              <a:t>нет такого основания для восстановления НДС как списание </a:t>
            </a:r>
            <a:r>
              <a:rPr lang="ru-RU" dirty="0">
                <a:solidFill>
                  <a:srgbClr val="534F55"/>
                </a:solidFill>
              </a:rPr>
              <a:t>затрат </a:t>
            </a:r>
            <a:r>
              <a:rPr lang="ru-RU" dirty="0" smtClean="0">
                <a:solidFill>
                  <a:srgbClr val="534F55"/>
                </a:solidFill>
              </a:rPr>
              <a:t>на НИОКР; </a:t>
            </a:r>
            <a:endParaRPr lang="ru-RU" dirty="0" smtClean="0">
              <a:solidFill>
                <a:srgbClr val="534F5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spcAft>
                <a:spcPts val="1200"/>
              </a:spcAft>
              <a:buClr>
                <a:srgbClr val="9C2498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34F55"/>
                </a:solidFill>
              </a:rPr>
              <a:t>объект НМА не </a:t>
            </a:r>
            <a:r>
              <a:rPr lang="ru-RU" dirty="0">
                <a:solidFill>
                  <a:srgbClr val="534F55"/>
                </a:solidFill>
              </a:rPr>
              <a:t>был введен в </a:t>
            </a:r>
            <a:r>
              <a:rPr lang="ru-RU" dirty="0" smtClean="0">
                <a:solidFill>
                  <a:srgbClr val="534F55"/>
                </a:solidFill>
              </a:rPr>
              <a:t>эксплуатацию, поскольку для этого необходима возможность приносить выгоды;</a:t>
            </a:r>
          </a:p>
          <a:p>
            <a:pPr marL="285750" indent="-285750">
              <a:spcAft>
                <a:spcPts val="1200"/>
              </a:spcAft>
              <a:buClr>
                <a:srgbClr val="9C2498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34F55"/>
                </a:solidFill>
              </a:rPr>
              <a:t>срок ПИ НМА не </a:t>
            </a:r>
            <a:r>
              <a:rPr lang="ru-RU" dirty="0">
                <a:solidFill>
                  <a:srgbClr val="534F55"/>
                </a:solidFill>
              </a:rPr>
              <a:t>мог быть определен с достаточной </a:t>
            </a:r>
            <a:r>
              <a:rPr lang="ru-RU" dirty="0" smtClean="0">
                <a:solidFill>
                  <a:srgbClr val="534F55"/>
                </a:solidFill>
              </a:rPr>
              <a:t>достоверностью;</a:t>
            </a:r>
          </a:p>
          <a:p>
            <a:pPr marL="285750" indent="-285750">
              <a:spcAft>
                <a:spcPts val="1200"/>
              </a:spcAft>
              <a:buClr>
                <a:srgbClr val="9C2498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34F55"/>
                </a:solidFill>
              </a:rPr>
              <a:t>амортизация </a:t>
            </a:r>
            <a:r>
              <a:rPr lang="ru-RU" dirty="0">
                <a:solidFill>
                  <a:srgbClr val="534F55"/>
                </a:solidFill>
              </a:rPr>
              <a:t>по нему </a:t>
            </a:r>
            <a:r>
              <a:rPr lang="ru-RU" dirty="0" smtClean="0">
                <a:solidFill>
                  <a:srgbClr val="534F55"/>
                </a:solidFill>
              </a:rPr>
              <a:t>не начислялась, </a:t>
            </a:r>
          </a:p>
          <a:p>
            <a:pPr marL="285750" indent="-285750">
              <a:spcAft>
                <a:spcPts val="1200"/>
              </a:spcAft>
              <a:buClr>
                <a:srgbClr val="9C2498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34F55"/>
                </a:solidFill>
              </a:rPr>
              <a:t>потому по окончании работ затраты правомерно списаны как НИОКР</a:t>
            </a:r>
            <a:endParaRPr lang="ru-RU" dirty="0" smtClean="0">
              <a:solidFill>
                <a:srgbClr val="534F5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307258" y="1091550"/>
            <a:ext cx="3860949" cy="5767600"/>
          </a:xfrm>
          <a:prstGeom prst="rect">
            <a:avLst/>
          </a:prstGeom>
          <a:solidFill>
            <a:srgbClr val="9C2498"/>
          </a:solidFill>
          <a:ln w="9525" cap="flat" cmpd="sng">
            <a:solidFill>
              <a:srgbClr val="6F0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9C249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464575" y="1111304"/>
            <a:ext cx="3546317" cy="54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Претензии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НДС должен быть восстановлен, т.к. НТД не была использована в деятельности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</a:t>
            </a:r>
            <a:r>
              <a:rPr lang="ru-RU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асходы на приобретение НТД и патента должны формировать стоимость НМА и списываться через амортизацию, в </a:t>
            </a:r>
            <a:r>
              <a:rPr lang="ru-RU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т.ч</a:t>
            </a:r>
            <a:r>
              <a:rPr lang="ru-RU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с учетом выдачи патента на 28 лет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Clr>
                <a:srgbClr val="000000"/>
              </a:buClr>
              <a:buSzPts val="1100"/>
            </a:pPr>
            <a:endParaRPr sz="1600" dirty="0">
              <a:solidFill>
                <a:srgbClr val="494F55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sz="1600" dirty="0">
              <a:solidFill>
                <a:srgbClr val="494F5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43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7" y="1284685"/>
            <a:ext cx="8481923" cy="50581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 новизны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3111" y="3052120"/>
            <a:ext cx="2500530" cy="2141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Для </a:t>
            </a:r>
            <a:r>
              <a:rPr lang="ru-RU" sz="1400" dirty="0">
                <a:solidFill>
                  <a:schemeClr val="bg1"/>
                </a:solidFill>
              </a:rPr>
              <a:t>списания расходов необходимо доказать </a:t>
            </a:r>
            <a:r>
              <a:rPr lang="ru-RU" sz="1400" dirty="0" smtClean="0">
                <a:solidFill>
                  <a:schemeClr val="bg1"/>
                </a:solidFill>
              </a:rPr>
              <a:t>значимость </a:t>
            </a:r>
            <a:r>
              <a:rPr lang="en-US" sz="1400" dirty="0" smtClean="0">
                <a:solidFill>
                  <a:schemeClr val="bg1"/>
                </a:solidFill>
              </a:rPr>
              <a:t>R</a:t>
            </a:r>
            <a:r>
              <a:rPr lang="ru-RU" sz="1400" dirty="0">
                <a:solidFill>
                  <a:schemeClr val="bg1"/>
                </a:solidFill>
              </a:rPr>
              <a:t>&amp;</a:t>
            </a:r>
            <a:r>
              <a:rPr lang="en-US" sz="1400" dirty="0">
                <a:solidFill>
                  <a:schemeClr val="bg1"/>
                </a:solidFill>
              </a:rPr>
              <a:t>D </a:t>
            </a:r>
            <a:r>
              <a:rPr lang="ru-RU" sz="1400" dirty="0">
                <a:solidFill>
                  <a:schemeClr val="bg1"/>
                </a:solidFill>
              </a:rPr>
              <a:t>для конкретной научно-технологической сферы, а не для отдельного налогоплательщика. </a:t>
            </a:r>
            <a:r>
              <a:rPr lang="ru-RU" sz="1400" dirty="0" smtClean="0">
                <a:solidFill>
                  <a:schemeClr val="bg1"/>
                </a:solidFill>
              </a:rPr>
              <a:t>(Соединенное Королевство)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0542" y="2186956"/>
            <a:ext cx="2303266" cy="63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534F55"/>
                </a:solidFill>
              </a:rPr>
              <a:t>Общенаучная/</a:t>
            </a:r>
            <a:r>
              <a:rPr lang="ru-RU" sz="1300" b="1" dirty="0">
                <a:solidFill>
                  <a:srgbClr val="534F55"/>
                </a:solidFill>
              </a:rPr>
              <a:t> </a:t>
            </a:r>
            <a:r>
              <a:rPr lang="ru-RU" sz="1300" b="1" dirty="0" err="1" smtClean="0">
                <a:solidFill>
                  <a:srgbClr val="534F55"/>
                </a:solidFill>
              </a:rPr>
              <a:t>общетехнологическая</a:t>
            </a:r>
            <a:r>
              <a:rPr lang="ru-RU" sz="1300" b="1" dirty="0" smtClean="0">
                <a:solidFill>
                  <a:srgbClr val="534F55"/>
                </a:solidFill>
              </a:rPr>
              <a:t> значимость</a:t>
            </a:r>
            <a:r>
              <a:rPr lang="ru-RU" sz="1300" b="1" dirty="0">
                <a:solidFill>
                  <a:srgbClr val="534F55"/>
                </a:solidFill>
              </a:rPr>
              <a:t> </a:t>
            </a:r>
            <a:r>
              <a:rPr lang="en-US" sz="1300" b="1" dirty="0">
                <a:solidFill>
                  <a:srgbClr val="534F55"/>
                </a:solidFill>
              </a:rPr>
              <a:t>R</a:t>
            </a:r>
            <a:r>
              <a:rPr lang="ru-RU" sz="1300" b="1" dirty="0">
                <a:solidFill>
                  <a:srgbClr val="534F55"/>
                </a:solidFill>
              </a:rPr>
              <a:t>&amp;</a:t>
            </a:r>
            <a:r>
              <a:rPr lang="en-US" sz="1300" b="1" dirty="0" smtClean="0">
                <a:solidFill>
                  <a:srgbClr val="534F55"/>
                </a:solidFill>
              </a:rPr>
              <a:t>D</a:t>
            </a:r>
            <a:r>
              <a:rPr lang="ru-RU" sz="1300" b="1" dirty="0" smtClean="0">
                <a:solidFill>
                  <a:srgbClr val="534F55"/>
                </a:solidFill>
              </a:rPr>
              <a:t>:</a:t>
            </a:r>
            <a:endParaRPr lang="ru-RU" sz="1300" dirty="0" smtClean="0">
              <a:solidFill>
                <a:srgbClr val="534F55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08260" y="1526201"/>
            <a:ext cx="2083820" cy="634877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dirty="0" smtClean="0"/>
              <a:t>Значимость</a:t>
            </a:r>
            <a:r>
              <a:rPr lang="ru-RU" sz="2100" b="1" dirty="0"/>
              <a:t> </a:t>
            </a:r>
            <a:r>
              <a:rPr lang="en-US" sz="2100" b="1" dirty="0"/>
              <a:t>R</a:t>
            </a:r>
            <a:r>
              <a:rPr lang="ru-RU" sz="2100" b="1" dirty="0"/>
              <a:t>&amp;</a:t>
            </a:r>
            <a:r>
              <a:rPr lang="en-US" sz="2100" b="1" dirty="0"/>
              <a:t>D </a:t>
            </a:r>
            <a:r>
              <a:rPr lang="ru-RU" sz="2100" b="1" dirty="0"/>
              <a:t>для конкретного налогоплательщика:</a:t>
            </a:r>
            <a:r>
              <a:rPr lang="ru-RU" b="1" dirty="0"/>
              <a:t> </a:t>
            </a:r>
            <a:endParaRPr lang="ru-RU" dirty="0" smtClean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824223" y="2326602"/>
            <a:ext cx="1674796" cy="63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300" b="1" dirty="0" smtClean="0"/>
              <a:t>Компромиссный подход:</a:t>
            </a:r>
            <a:endParaRPr lang="ru-RU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102429" y="2504393"/>
            <a:ext cx="2524747" cy="2532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Не </a:t>
            </a:r>
            <a:r>
              <a:rPr lang="ru-RU" sz="1400" dirty="0">
                <a:solidFill>
                  <a:schemeClr val="bg1"/>
                </a:solidFill>
              </a:rPr>
              <a:t>требуется, чтобы </a:t>
            </a:r>
            <a:r>
              <a:rPr lang="en-US" sz="1400" dirty="0">
                <a:solidFill>
                  <a:schemeClr val="bg1"/>
                </a:solidFill>
              </a:rPr>
              <a:t>R</a:t>
            </a:r>
            <a:r>
              <a:rPr lang="ru-RU" sz="1400" dirty="0">
                <a:solidFill>
                  <a:schemeClr val="bg1"/>
                </a:solidFill>
              </a:rPr>
              <a:t>&amp;</a:t>
            </a:r>
            <a:r>
              <a:rPr lang="en-US" sz="1400" dirty="0">
                <a:solidFill>
                  <a:schemeClr val="bg1"/>
                </a:solidFill>
              </a:rPr>
              <a:t>D </a:t>
            </a:r>
            <a:r>
              <a:rPr lang="ru-RU" sz="1400" dirty="0">
                <a:solidFill>
                  <a:schemeClr val="bg1"/>
                </a:solidFill>
              </a:rPr>
              <a:t>было направлено на достижение нового знания, технологии или продукта в определенной научно-технологической сфере. Главным критерием выступает новизна для самого </a:t>
            </a:r>
            <a:r>
              <a:rPr lang="ru-RU" sz="1400" dirty="0" smtClean="0">
                <a:solidFill>
                  <a:schemeClr val="bg1"/>
                </a:solidFill>
              </a:rPr>
              <a:t>налогоплательщика (США)</a:t>
            </a:r>
            <a:endParaRPr lang="ru-RU" sz="1300" dirty="0" smtClean="0">
              <a:solidFill>
                <a:schemeClr val="bg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824223" y="3175522"/>
            <a:ext cx="2500530" cy="1446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R&amp;D </a:t>
            </a:r>
            <a:r>
              <a:rPr lang="ru-RU" sz="1400" dirty="0">
                <a:solidFill>
                  <a:schemeClr val="bg1"/>
                </a:solidFill>
              </a:rPr>
              <a:t>признается, если новое знание, технология или продукция уже были достигнуты другими участниками рынка, но результаты не доступны для налогоплательщика – например, в силу коммерческой </a:t>
            </a:r>
            <a:r>
              <a:rPr lang="ru-RU" sz="1400" dirty="0" smtClean="0">
                <a:solidFill>
                  <a:schemeClr val="bg1"/>
                </a:solidFill>
              </a:rPr>
              <a:t>тайны (Гонконг)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Споры о</a:t>
            </a:r>
            <a:r>
              <a:rPr lang="en-US" sz="2400" dirty="0" smtClean="0"/>
              <a:t> </a:t>
            </a:r>
            <a:r>
              <a:rPr lang="ru-RU" sz="2400" dirty="0" smtClean="0"/>
              <a:t>новизне. </a:t>
            </a:r>
            <a:endParaRPr lang="ru-RU" sz="2400" dirty="0"/>
          </a:p>
        </p:txBody>
      </p:sp>
      <p:pic>
        <p:nvPicPr>
          <p:cNvPr id="5" name="Рисунок 4" descr="File:Смайлик-грустный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1" y="1181966"/>
            <a:ext cx="280366" cy="28036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488746"/>
              </p:ext>
            </p:extLst>
          </p:nvPr>
        </p:nvGraphicFramePr>
        <p:xfrm>
          <a:off x="1043608" y="1181966"/>
          <a:ext cx="7272808" cy="45113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7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07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Фабула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Вывод</a:t>
                      </a:r>
                      <a:r>
                        <a:rPr lang="ru-RU" sz="1600" baseline="0" dirty="0" smtClean="0"/>
                        <a:t> суда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1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494F55"/>
                          </a:solidFill>
                        </a:rPr>
                        <a:t>№ </a:t>
                      </a:r>
                      <a:r>
                        <a:rPr lang="ru-RU" sz="1600" dirty="0" smtClean="0"/>
                        <a:t>А40-240988/16 (АС г. Москвы,</a:t>
                      </a:r>
                      <a:r>
                        <a:rPr lang="ru-RU" sz="1600" baseline="0" dirty="0" smtClean="0"/>
                        <a:t> 9ААС</a:t>
                      </a:r>
                      <a:r>
                        <a:rPr lang="ru-RU" sz="1600" dirty="0" smtClean="0"/>
                        <a:t>,</a:t>
                      </a:r>
                    </a:p>
                    <a:p>
                      <a:r>
                        <a:rPr lang="ru-RU" sz="1600" dirty="0" smtClean="0"/>
                        <a:t>ВымпелКом)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Создана система самообслуживания абонентов, включающая интерфейс доступа к информации и онлайн-сервисам.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Оказана услуга по системной интеграции, то есть настройке уже существующих программных продуктов для целей и нужд конкретной компании.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А40-214170/16-108-1865 (АС</a:t>
                      </a:r>
                      <a:r>
                        <a:rPr lang="ru-RU" sz="1600" baseline="0" dirty="0" smtClean="0"/>
                        <a:t> г. Москвы, Мосэнерго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программного продукта SAP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Оказаны консультационные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системной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интеграции программного продукта, который не является новой информационной системой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8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для отнесения работ к НИОКР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83" y="1154071"/>
            <a:ext cx="2533464" cy="5023543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051720" y="1549645"/>
            <a:ext cx="1525203" cy="38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НИОКР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780928"/>
            <a:ext cx="320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</a:rPr>
              <a:t>характеристика </a:t>
            </a:r>
            <a:r>
              <a:rPr lang="ru-RU" sz="1600" dirty="0">
                <a:solidFill>
                  <a:schemeClr val="dk1"/>
                </a:solidFill>
              </a:rPr>
              <a:t>идеи темы НИОКР ("новизна</a:t>
            </a:r>
            <a:r>
              <a:rPr lang="ru-RU" sz="1600" dirty="0" smtClean="0">
                <a:solidFill>
                  <a:schemeClr val="dk1"/>
                </a:solidFill>
              </a:rPr>
              <a:t>")</a:t>
            </a: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3573016"/>
            <a:ext cx="3203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</a:rPr>
              <a:t>характеристика </a:t>
            </a:r>
            <a:r>
              <a:rPr lang="ru-RU" sz="1600" dirty="0">
                <a:solidFill>
                  <a:schemeClr val="dk1"/>
                </a:solidFill>
              </a:rPr>
              <a:t>ожидаемого результата </a:t>
            </a:r>
            <a:r>
              <a:rPr lang="ru-RU" sz="1600" dirty="0" smtClean="0">
                <a:solidFill>
                  <a:schemeClr val="dk1"/>
                </a:solidFill>
              </a:rPr>
              <a:t>("</a:t>
            </a:r>
            <a:r>
              <a:rPr lang="ru-RU" sz="1600" dirty="0">
                <a:solidFill>
                  <a:schemeClr val="dk1"/>
                </a:solidFill>
              </a:rPr>
              <a:t>значимость для науки в </a:t>
            </a:r>
            <a:r>
              <a:rPr lang="ru-RU" sz="1600" dirty="0" smtClean="0">
                <a:solidFill>
                  <a:schemeClr val="dk1"/>
                </a:solidFill>
              </a:rPr>
              <a:t>целом»)</a:t>
            </a: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4581128"/>
            <a:ext cx="320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</a:rPr>
              <a:t>неопределенность в отношении </a:t>
            </a:r>
            <a:r>
              <a:rPr lang="ru-RU" sz="1600" dirty="0" smtClean="0">
                <a:solidFill>
                  <a:schemeClr val="dk1"/>
                </a:solidFill>
              </a:rPr>
              <a:t>результата</a:t>
            </a: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536614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</a:rPr>
              <a:t>н</a:t>
            </a:r>
            <a:r>
              <a:rPr lang="ru-RU" sz="1600" dirty="0" smtClean="0">
                <a:solidFill>
                  <a:schemeClr val="dk1"/>
                </a:solidFill>
              </a:rPr>
              <a:t>е должны быть направлены исключительно на </a:t>
            </a:r>
            <a:r>
              <a:rPr lang="ru-RU" sz="1600" dirty="0">
                <a:solidFill>
                  <a:schemeClr val="dk1"/>
                </a:solidFill>
              </a:rPr>
              <a:t>решение </a:t>
            </a:r>
            <a:r>
              <a:rPr lang="ru-RU" sz="1600" dirty="0" smtClean="0">
                <a:solidFill>
                  <a:schemeClr val="dk1"/>
                </a:solidFill>
              </a:rPr>
              <a:t>задач конкретной организации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712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99200" cy="597314"/>
          </a:xfrm>
        </p:spPr>
        <p:txBody>
          <a:bodyPr/>
          <a:lstStyle/>
          <a:p>
            <a:r>
              <a:rPr lang="ru-RU" dirty="0" smtClean="0"/>
              <a:t>Изменения в НК РФ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412776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494F55"/>
              </a:solidFill>
              <a:hlinkClick r:id="rId2"/>
            </a:endParaRPr>
          </a:p>
          <a:p>
            <a:r>
              <a:rPr lang="en-US" sz="2000" dirty="0">
                <a:solidFill>
                  <a:srgbClr val="494F55"/>
                </a:solidFill>
                <a:hlinkClick r:id="rId2"/>
              </a:rPr>
              <a:t>http://</a:t>
            </a:r>
            <a:r>
              <a:rPr lang="en-US" sz="2000" dirty="0" smtClean="0">
                <a:solidFill>
                  <a:srgbClr val="494F55"/>
                </a:solidFill>
                <a:hlinkClick r:id="rId2"/>
              </a:rPr>
              <a:t>doklad.ombudsmanbiz.ru/2020/6.pdf</a:t>
            </a:r>
            <a:endParaRPr lang="ru-RU" sz="2000" dirty="0" smtClean="0">
              <a:solidFill>
                <a:srgbClr val="494F55"/>
              </a:solidFill>
            </a:endParaRPr>
          </a:p>
          <a:p>
            <a:endParaRPr lang="ru-RU" sz="2000" dirty="0">
              <a:solidFill>
                <a:srgbClr val="494F55"/>
              </a:solidFill>
            </a:endParaRPr>
          </a:p>
          <a:p>
            <a:r>
              <a:rPr lang="en-US" sz="2000" dirty="0">
                <a:solidFill>
                  <a:srgbClr val="494F55"/>
                </a:solidFill>
                <a:hlinkClick r:id="rId3"/>
              </a:rPr>
              <a:t>http://doklad.ombudsmanbiz.ru/doklad_2020.html</a:t>
            </a:r>
            <a:r>
              <a:rPr lang="ru-RU" sz="2000" dirty="0">
                <a:solidFill>
                  <a:srgbClr val="494F55"/>
                </a:solidFill>
              </a:rPr>
              <a:t/>
            </a:r>
            <a:br>
              <a:rPr lang="ru-RU" sz="2000" dirty="0">
                <a:solidFill>
                  <a:srgbClr val="494F55"/>
                </a:solidFill>
              </a:rPr>
            </a:br>
            <a:endParaRPr lang="ru-RU" sz="2000" dirty="0">
              <a:solidFill>
                <a:srgbClr val="494F5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832101" cy="54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99200" cy="597314"/>
          </a:xfrm>
        </p:spPr>
        <p:txBody>
          <a:bodyPr/>
          <a:lstStyle/>
          <a:p>
            <a:r>
              <a:rPr lang="ru-RU" dirty="0" smtClean="0"/>
              <a:t>Системные проблемы, мешающие развитию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24348"/>
              </p:ext>
            </p:extLst>
          </p:nvPr>
        </p:nvGraphicFramePr>
        <p:xfrm>
          <a:off x="1524000" y="1397000"/>
          <a:ext cx="6096000" cy="4028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3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534F55"/>
                          </a:solidFill>
                        </a:rPr>
                        <a:t>1.</a:t>
                      </a:r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534F55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Требование к общенаучной или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rgbClr val="534F55"/>
                          </a:solidFill>
                          <a:latin typeface="+mn-lt"/>
                          <a:ea typeface="+mn-ea"/>
                          <a:cs typeface="+mn-cs"/>
                        </a:rPr>
                        <a:t>общетехнологической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rgbClr val="534F55"/>
                          </a:solidFill>
                          <a:latin typeface="+mn-lt"/>
                          <a:ea typeface="+mn-ea"/>
                          <a:cs typeface="+mn-cs"/>
                        </a:rPr>
                        <a:t> значимости и новизне.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534F55"/>
                          </a:solidFill>
                        </a:rPr>
                        <a:t>2. </a:t>
                      </a:r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534F55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Ограниченное число видов деятельности, в отношении которых может применяться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534F55"/>
                          </a:solidFill>
                          <a:latin typeface="+mn-lt"/>
                          <a:ea typeface="+mn-ea"/>
                          <a:cs typeface="+mn-cs"/>
                        </a:rPr>
                        <a:t>К=1,5.</a:t>
                      </a:r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534F55"/>
                          </a:solidFill>
                        </a:rPr>
                        <a:t>3.</a:t>
                      </a:r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534F55"/>
                          </a:solidFill>
                          <a:latin typeface="+mn-lt"/>
                          <a:ea typeface="+mn-ea"/>
                          <a:cs typeface="+mn-cs"/>
                        </a:rPr>
                        <a:t>Невозможность учесть расходы на НИОКР с К= 1,5 до окончания НИОКР</a:t>
                      </a:r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534F55"/>
                          </a:solidFill>
                        </a:rPr>
                        <a:t>4.</a:t>
                      </a:r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534F55"/>
                          </a:solidFill>
                          <a:latin typeface="+mn-lt"/>
                          <a:ea typeface="+mn-ea"/>
                          <a:cs typeface="+mn-cs"/>
                        </a:rPr>
                        <a:t>Включение расходов на НИОКР как с К=1, так и с К= 1,5 является фактически срабатыванием профиля риска и автоматически вызывает КНП или ВНП.</a:t>
                      </a:r>
                      <a:endParaRPr lang="ru-RU" dirty="0">
                        <a:solidFill>
                          <a:srgbClr val="53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5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99200" cy="597314"/>
          </a:xfrm>
        </p:spPr>
        <p:txBody>
          <a:bodyPr/>
          <a:lstStyle/>
          <a:p>
            <a:r>
              <a:rPr lang="ru-RU" dirty="0" smtClean="0">
                <a:solidFill>
                  <a:srgbClr val="534F55"/>
                </a:solidFill>
              </a:rPr>
              <a:t>Системные проблемы, мешающие развитию</a:t>
            </a:r>
            <a:endParaRPr lang="ru-RU" dirty="0">
              <a:solidFill>
                <a:srgbClr val="534F55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51150"/>
              </p:ext>
            </p:extLst>
          </p:nvPr>
        </p:nvGraphicFramePr>
        <p:xfrm>
          <a:off x="1524000" y="1397000"/>
          <a:ext cx="6216352" cy="3662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1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494F55"/>
                          </a:solidFill>
                        </a:rPr>
                        <a:t>5.</a:t>
                      </a:r>
                      <a:endParaRPr lang="ru-RU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494F55"/>
                          </a:solidFill>
                          <a:latin typeface="+mn-lt"/>
                          <a:ea typeface="+mn-ea"/>
                          <a:cs typeface="+mn-cs"/>
                        </a:rPr>
                        <a:t>Непрозрачная экспертиза отчета, отсутствие апелляции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494F55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результатов экспертизы в авторитетных учреждениях.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494F55"/>
                          </a:solidFill>
                        </a:rPr>
                        <a:t>6. </a:t>
                      </a:r>
                      <a:endParaRPr lang="ru-RU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494F55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Экспертиза фактически запрещает применять 1,5 в случае, если НИОКР завершился неудачей. </a:t>
                      </a:r>
                      <a:endParaRPr lang="ru-RU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494F55"/>
                          </a:solidFill>
                        </a:rPr>
                        <a:t>7.</a:t>
                      </a:r>
                      <a:endParaRPr lang="ru-RU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494F55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Регистрация признанного в России и за границей патента также не является основанием признания НИОКР состоявшейся.</a:t>
                      </a:r>
                      <a:endParaRPr lang="ru-RU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8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534F55"/>
                </a:solidFill>
              </a:rPr>
              <a:t>Инновации – ключевой фактор успеха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0543" y="4042114"/>
            <a:ext cx="1558005" cy="17826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43" y="1514385"/>
            <a:ext cx="1638684" cy="22750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241" y="1425817"/>
            <a:ext cx="1708735" cy="23635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323" y="1442010"/>
            <a:ext cx="1644130" cy="23473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1406412"/>
            <a:ext cx="1656184" cy="2382995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201295" y="4042114"/>
            <a:ext cx="1651817" cy="22306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020499" y="4012111"/>
            <a:ext cx="1495565" cy="17826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683450" y="4012110"/>
            <a:ext cx="1558005" cy="27087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tabLst>
                <a:tab pos="539750" algn="l"/>
              </a:tabLst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6442" y="4053103"/>
            <a:ext cx="1564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</a:t>
            </a:r>
            <a:r>
              <a:rPr lang="ru-RU" sz="1600" dirty="0" smtClean="0"/>
              <a:t>собые </a:t>
            </a:r>
            <a:r>
              <a:rPr lang="ru-RU" sz="1600" dirty="0"/>
              <a:t>конкурентные преимущества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25978" y="4042114"/>
            <a:ext cx="18707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Рост </a:t>
            </a:r>
            <a:r>
              <a:rPr lang="ru-RU" sz="1600" dirty="0"/>
              <a:t>выручки</a:t>
            </a:r>
            <a:endParaRPr lang="ru-RU" sz="17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95786" y="4031034"/>
            <a:ext cx="12892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Рост добавленной </a:t>
            </a:r>
            <a:r>
              <a:rPr lang="ru-RU" sz="1600" dirty="0"/>
              <a:t>стоимости</a:t>
            </a:r>
            <a:endParaRPr lang="ru-RU" sz="17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99906" y="3902369"/>
            <a:ext cx="20925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Рост других</a:t>
            </a:r>
            <a:endParaRPr lang="ru-RU" sz="1600" dirty="0"/>
          </a:p>
          <a:p>
            <a:r>
              <a:rPr lang="ru-RU" sz="1600" dirty="0"/>
              <a:t>финансовых </a:t>
            </a:r>
            <a:r>
              <a:rPr lang="ru-RU" sz="1600" dirty="0" smtClean="0"/>
              <a:t>параметров темпами, значительно превосходящими </a:t>
            </a:r>
            <a:r>
              <a:rPr lang="ru-RU" sz="1600" dirty="0"/>
              <a:t>средние по своей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24256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99200" cy="597314"/>
          </a:xfrm>
        </p:spPr>
        <p:txBody>
          <a:bodyPr/>
          <a:lstStyle/>
          <a:p>
            <a:r>
              <a:rPr lang="ru-RU" dirty="0" smtClean="0"/>
              <a:t>Предлагаемые решения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55684"/>
              </p:ext>
            </p:extLst>
          </p:nvPr>
        </p:nvGraphicFramePr>
        <p:xfrm>
          <a:off x="1403648" y="1556792"/>
          <a:ext cx="6048672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948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1.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Облегчение процедуры применения льготы по НИОКР: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7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предусмотреть право налогоплательщика в инициативном порядке проводить экспертизу результатов НИОКР в авторитетных учреждениях по перечню Правительства РФ;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4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предусмотреть списание  расходов, если НИОКР не имеет достаточной новизны, но информация о соответствующих результатах не является общедоступной в силу коммерческой тайны или других причин;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7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99200" cy="597314"/>
          </a:xfrm>
        </p:spPr>
        <p:txBody>
          <a:bodyPr/>
          <a:lstStyle/>
          <a:p>
            <a:r>
              <a:rPr lang="ru-RU" dirty="0" smtClean="0"/>
              <a:t>Предлагаемые решения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884133"/>
              </p:ext>
            </p:extLst>
          </p:nvPr>
        </p:nvGraphicFramePr>
        <p:xfrm>
          <a:off x="1331640" y="1628800"/>
          <a:ext cx="6120680" cy="301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0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Облегчение процедуры применения льготы по НИОКР: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7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предусмотреть право налогоплательщика, получившего патент на результаты выполненных НИОКР, на применение коэффициента 1,5 без проведения экспертизы;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1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переориентировать экспертизы с оценки результата НИОКР на подтверждение самого факта проведения НИОКР.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4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99200" cy="597314"/>
          </a:xfrm>
        </p:spPr>
        <p:txBody>
          <a:bodyPr/>
          <a:lstStyle/>
          <a:p>
            <a:r>
              <a:rPr lang="ru-RU" dirty="0" smtClean="0"/>
              <a:t>Предлагаемые решения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62193"/>
              </p:ext>
            </p:extLst>
          </p:nvPr>
        </p:nvGraphicFramePr>
        <p:xfrm>
          <a:off x="1547664" y="1196752"/>
          <a:ext cx="6096000" cy="4851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В отношении применения коэффициента 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«К» (с 1,5 до 2) к расходам на НИОКР, указанным в Пост. Пр. № 988, а также для налогоплательщиков, получивших статус высокотехнологичных компаний;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регулярное обновление перечня НИОКР, для которых применяется «К».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Закрепить право применять вычеты по НИОКР с коэффициентом по факту понесенных расходов, без необходимости ожидать результат НИОКР.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Рассмотреть возможность установления долей расходов на НИОКР от выручки и прибыли организаций, при которых проведение экспертизы результатов НИОКР налоговыми органами не проводится.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8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Докладчик</a:t>
            </a:r>
            <a:endParaRPr lang="ru-RU" dirty="0"/>
          </a:p>
        </p:txBody>
      </p:sp>
      <p:sp>
        <p:nvSpPr>
          <p:cNvPr id="7" name="Текст 40"/>
          <p:cNvSpPr txBox="1">
            <a:spLocks/>
          </p:cNvSpPr>
          <p:nvPr/>
        </p:nvSpPr>
        <p:spPr>
          <a:xfrm>
            <a:off x="3594509" y="1484784"/>
            <a:ext cx="4073835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sz="1800" b="1" dirty="0" smtClean="0">
                <a:cs typeface="Arial" charset="0"/>
              </a:rPr>
              <a:t>Валентина Семенова</a:t>
            </a:r>
            <a:endParaRPr lang="ru-RU" sz="1800" b="1" dirty="0">
              <a:cs typeface="Arial" charset="0"/>
            </a:endParaRPr>
          </a:p>
        </p:txBody>
      </p:sp>
      <p:sp>
        <p:nvSpPr>
          <p:cNvPr id="8" name="Текст 39"/>
          <p:cNvSpPr txBox="1">
            <a:spLocks/>
          </p:cNvSpPr>
          <p:nvPr/>
        </p:nvSpPr>
        <p:spPr>
          <a:xfrm>
            <a:off x="3594509" y="1844824"/>
            <a:ext cx="3239516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rgbClr val="6F006A"/>
                </a:solidFill>
                <a:cs typeface="Arial" charset="0"/>
              </a:rPr>
              <a:t>Старший юрист</a:t>
            </a:r>
          </a:p>
          <a:p>
            <a:pPr>
              <a:spcBef>
                <a:spcPct val="0"/>
              </a:spcBef>
            </a:pPr>
            <a:endParaRPr lang="ru-RU" sz="1600" dirty="0" smtClean="0">
              <a:solidFill>
                <a:srgbClr val="6F006A"/>
              </a:solidFill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6F006A"/>
                </a:solidFill>
                <a:cs typeface="Arial" charset="0"/>
              </a:rPr>
              <a:t>v.semenova@pgplaw.ru</a:t>
            </a:r>
            <a:endParaRPr lang="ru-RU" sz="1600" dirty="0">
              <a:solidFill>
                <a:srgbClr val="6F006A"/>
              </a:solidFill>
              <a:cs typeface="Arial" charset="0"/>
            </a:endParaRPr>
          </a:p>
        </p:txBody>
      </p:sp>
      <p:sp>
        <p:nvSpPr>
          <p:cNvPr id="9" name="Объект 20"/>
          <p:cNvSpPr>
            <a:spLocks noGrp="1"/>
          </p:cNvSpPr>
          <p:nvPr>
            <p:ph sz="quarter" idx="4294967295"/>
          </p:nvPr>
        </p:nvSpPr>
        <p:spPr>
          <a:xfrm>
            <a:off x="3707904" y="3109712"/>
            <a:ext cx="4865923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dirty="0" smtClean="0"/>
              <a:t>Валентина </a:t>
            </a:r>
            <a:r>
              <a:rPr lang="ru-RU" sz="1600" dirty="0"/>
              <a:t>консультирует клиентов по вопросам налогообложения, налогового планирования и оценки налоговых </a:t>
            </a:r>
            <a:r>
              <a:rPr lang="ru-RU" sz="1600" dirty="0" smtClean="0"/>
              <a:t>рисков. </a:t>
            </a:r>
            <a:r>
              <a:rPr lang="ru-RU" sz="1600" dirty="0"/>
              <a:t>Профессиональный опыт Валентины включает защиту и консультирование клиентов более чем в 300 проектах крупнейших российских и иностранных компаний</a:t>
            </a:r>
            <a:r>
              <a:rPr lang="ru-RU" sz="1600" dirty="0" smtClean="0"/>
              <a:t>.</a:t>
            </a:r>
            <a:endParaRPr lang="ru-RU" sz="1600" dirty="0"/>
          </a:p>
          <a:p>
            <a:pPr fontAlgn="ctr"/>
            <a:r>
              <a:rPr lang="ru-RU" sz="1600" dirty="0" smtClean="0"/>
              <a:t>Специализируется </a:t>
            </a:r>
            <a:r>
              <a:rPr lang="ru-RU" sz="1600" dirty="0"/>
              <a:t>в вопросах налогообложения </a:t>
            </a:r>
            <a:r>
              <a:rPr lang="ru-RU" sz="1600" dirty="0" smtClean="0"/>
              <a:t>предприятий ТЭК, в </a:t>
            </a:r>
            <a:r>
              <a:rPr lang="ru-RU" sz="1600" dirty="0"/>
              <a:t>сфере цифровой экономики и </a:t>
            </a:r>
            <a:r>
              <a:rPr lang="en-US" sz="1600" dirty="0"/>
              <a:t>FMCG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Рисунок 16" descr="https://www.pgplaw.ru/upload/landing/122/Semenova_le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6" y="1340768"/>
            <a:ext cx="3096345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"/>
          <p:cNvSpPr txBox="1">
            <a:spLocks noGrp="1"/>
          </p:cNvSpPr>
          <p:nvPr>
            <p:ph type="body" idx="1"/>
          </p:nvPr>
        </p:nvSpPr>
        <p:spPr>
          <a:xfrm>
            <a:off x="4859338" y="4837113"/>
            <a:ext cx="4027487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</a:pPr>
            <a:r>
              <a:rPr lang="ru-RU"/>
              <a:t>+7 (495) 767-00-07</a:t>
            </a:r>
            <a:endParaRPr/>
          </a:p>
        </p:txBody>
      </p:sp>
      <p:sp>
        <p:nvSpPr>
          <p:cNvPr id="378" name="Google Shape;378;p36"/>
          <p:cNvSpPr txBox="1">
            <a:spLocks noGrp="1"/>
          </p:cNvSpPr>
          <p:nvPr>
            <p:ph type="body" idx="2"/>
          </p:nvPr>
        </p:nvSpPr>
        <p:spPr>
          <a:xfrm>
            <a:off x="4859338" y="5338763"/>
            <a:ext cx="402748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</a:pPr>
            <a:r>
              <a:rPr lang="ru-RU"/>
              <a:t>+7 (495) 765-00-07</a:t>
            </a:r>
            <a:endParaRPr/>
          </a:p>
        </p:txBody>
      </p:sp>
      <p:sp>
        <p:nvSpPr>
          <p:cNvPr id="379" name="Google Shape;379;p36"/>
          <p:cNvSpPr txBox="1">
            <a:spLocks noGrp="1"/>
          </p:cNvSpPr>
          <p:nvPr>
            <p:ph type="body" idx="3"/>
          </p:nvPr>
        </p:nvSpPr>
        <p:spPr>
          <a:xfrm>
            <a:off x="4859338" y="3825875"/>
            <a:ext cx="4027487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</a:pPr>
            <a:r>
              <a:rPr lang="ru-RU"/>
              <a:t>www.pgplaw.ru</a:t>
            </a:r>
            <a:endParaRPr/>
          </a:p>
        </p:txBody>
      </p:sp>
      <p:sp>
        <p:nvSpPr>
          <p:cNvPr id="380" name="Google Shape;380;p36"/>
          <p:cNvSpPr txBox="1">
            <a:spLocks noGrp="1"/>
          </p:cNvSpPr>
          <p:nvPr>
            <p:ph type="body" idx="4"/>
          </p:nvPr>
        </p:nvSpPr>
        <p:spPr>
          <a:xfrm>
            <a:off x="4859338" y="4335463"/>
            <a:ext cx="402748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</a:pPr>
            <a:r>
              <a:rPr lang="ru-RU"/>
              <a:t>info@pgplaw.ru</a:t>
            </a:r>
            <a:endParaRPr/>
          </a:p>
        </p:txBody>
      </p:sp>
      <p:sp>
        <p:nvSpPr>
          <p:cNvPr id="381" name="Google Shape;381;p36"/>
          <p:cNvSpPr txBox="1">
            <a:spLocks noGrp="1"/>
          </p:cNvSpPr>
          <p:nvPr>
            <p:ph type="title"/>
          </p:nvPr>
        </p:nvSpPr>
        <p:spPr>
          <a:xfrm>
            <a:off x="611560" y="188640"/>
            <a:ext cx="687387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ru-RU" dirty="0"/>
              <a:t>Контактная информация</a:t>
            </a:r>
            <a:endParaRPr dirty="0"/>
          </a:p>
        </p:txBody>
      </p:sp>
      <p:sp>
        <p:nvSpPr>
          <p:cNvPr id="382" name="Google Shape;382;p36"/>
          <p:cNvSpPr txBox="1">
            <a:spLocks noGrp="1"/>
          </p:cNvSpPr>
          <p:nvPr>
            <p:ph type="body" idx="4294967295"/>
          </p:nvPr>
        </p:nvSpPr>
        <p:spPr>
          <a:xfrm>
            <a:off x="4424363" y="1409700"/>
            <a:ext cx="4462462" cy="230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lvl="1" indent="-2667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ru-RU" sz="2000" b="1">
                <a:solidFill>
                  <a:schemeClr val="accent4"/>
                </a:solidFill>
              </a:rPr>
              <a:t>Россия</a:t>
            </a:r>
            <a:r>
              <a:rPr lang="ru-RU" sz="1400">
                <a:solidFill>
                  <a:schemeClr val="accent4"/>
                </a:solidFill>
              </a:rPr>
              <a:t/>
            </a:r>
            <a:br>
              <a:rPr lang="ru-RU" sz="1400">
                <a:solidFill>
                  <a:schemeClr val="accent4"/>
                </a:solidFill>
              </a:rPr>
            </a:br>
            <a:r>
              <a:rPr lang="ru-RU" sz="1400">
                <a:solidFill>
                  <a:schemeClr val="accent4"/>
                </a:solidFill>
              </a:rPr>
              <a:t>Москва, Санкт-Петербург, Красноярск, Южно-Сахалинск, Владивосток</a:t>
            </a:r>
            <a:endParaRPr/>
          </a:p>
          <a:p>
            <a:pPr marL="266700" lvl="1" indent="-266700" algn="l" rtl="0"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ru-RU" sz="2000" b="1">
                <a:solidFill>
                  <a:schemeClr val="accent4"/>
                </a:solidFill>
              </a:rPr>
              <a:t>Китай</a:t>
            </a:r>
            <a:r>
              <a:rPr lang="ru-RU" sz="1400">
                <a:solidFill>
                  <a:schemeClr val="accent4"/>
                </a:solidFill>
              </a:rPr>
              <a:t/>
            </a:r>
            <a:br>
              <a:rPr lang="ru-RU" sz="1400">
                <a:solidFill>
                  <a:schemeClr val="accent4"/>
                </a:solidFill>
              </a:rPr>
            </a:br>
            <a:r>
              <a:rPr lang="ru-RU" sz="1400">
                <a:solidFill>
                  <a:schemeClr val="accent4"/>
                </a:solidFill>
              </a:rPr>
              <a:t>Пекин, Шанхай</a:t>
            </a:r>
            <a:endParaRPr/>
          </a:p>
          <a:p>
            <a:pPr marL="266700" lvl="1" indent="-266700" algn="l" rtl="0"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ru-RU" sz="2000" b="1">
                <a:solidFill>
                  <a:schemeClr val="accent4"/>
                </a:solidFill>
              </a:rPr>
              <a:t>Корея</a:t>
            </a:r>
            <a:endParaRPr sz="20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Государственная политика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sz="quarter" idx="10"/>
          </p:nvPr>
        </p:nvSpPr>
        <p:spPr>
          <a:xfrm>
            <a:off x="683568" y="1340768"/>
            <a:ext cx="7416824" cy="1062045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buNone/>
            </a:pPr>
            <a:endParaRPr lang="ru-RU" sz="1800" dirty="0" smtClean="0">
              <a:solidFill>
                <a:srgbClr val="494F55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ru-RU" sz="1800" dirty="0" smtClean="0">
              <a:solidFill>
                <a:srgbClr val="494F55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ru-RU" sz="1800" dirty="0">
              <a:solidFill>
                <a:srgbClr val="494F5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62" y="1173773"/>
            <a:ext cx="625725" cy="622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62" y="2866833"/>
            <a:ext cx="625725" cy="622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282429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494F55"/>
                </a:solidFill>
              </a:rPr>
              <a:t>Н</a:t>
            </a:r>
            <a:r>
              <a:rPr lang="ru-RU" sz="2000" dirty="0" smtClean="0">
                <a:solidFill>
                  <a:srgbClr val="494F55"/>
                </a:solidFill>
              </a:rPr>
              <a:t>аращивание </a:t>
            </a:r>
            <a:r>
              <a:rPr lang="ru-RU" sz="2000" dirty="0">
                <a:solidFill>
                  <a:srgbClr val="494F55"/>
                </a:solidFill>
              </a:rPr>
              <a:t>доли НИОКР в экономике</a:t>
            </a:r>
            <a:r>
              <a:rPr lang="ru-RU" sz="2000" dirty="0" smtClean="0">
                <a:solidFill>
                  <a:srgbClr val="494F55"/>
                </a:solidFill>
              </a:rPr>
              <a:t>.</a:t>
            </a:r>
          </a:p>
          <a:p>
            <a:endParaRPr lang="ru-RU" sz="2000" dirty="0" smtClean="0">
              <a:solidFill>
                <a:srgbClr val="494F55"/>
              </a:solidFill>
            </a:endParaRPr>
          </a:p>
          <a:p>
            <a:r>
              <a:rPr lang="ru-RU" sz="2000" dirty="0" smtClean="0">
                <a:solidFill>
                  <a:srgbClr val="494F55"/>
                </a:solidFill>
              </a:rPr>
              <a:t>Пока она невелика и сопоставима </a:t>
            </a:r>
            <a:r>
              <a:rPr lang="ru-RU" sz="2000" dirty="0">
                <a:solidFill>
                  <a:srgbClr val="494F55"/>
                </a:solidFill>
              </a:rPr>
              <a:t>с показателями ЮАР, Бразилии и Польши (0,99 % от </a:t>
            </a:r>
            <a:r>
              <a:rPr lang="ru-RU" sz="2000" dirty="0" smtClean="0">
                <a:solidFill>
                  <a:srgbClr val="494F55"/>
                </a:solidFill>
              </a:rPr>
              <a:t>ВВП).</a:t>
            </a:r>
            <a:endParaRPr lang="ru-RU" sz="2000" dirty="0">
              <a:solidFill>
                <a:srgbClr val="494F5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16391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494F55"/>
                </a:solidFill>
              </a:rPr>
              <a:t>Поддержка </a:t>
            </a:r>
            <a:r>
              <a:rPr lang="ru-RU" sz="2000" dirty="0">
                <a:solidFill>
                  <a:srgbClr val="494F55"/>
                </a:solidFill>
              </a:rPr>
              <a:t>и стимулирование</a:t>
            </a:r>
          </a:p>
          <a:p>
            <a:r>
              <a:rPr lang="ru-RU" sz="2000" dirty="0">
                <a:solidFill>
                  <a:srgbClr val="494F55"/>
                </a:solidFill>
              </a:rPr>
              <a:t>инновационной активности высокотехнологичных </a:t>
            </a:r>
            <a:r>
              <a:rPr lang="ru-RU" sz="2000" dirty="0" smtClean="0">
                <a:solidFill>
                  <a:srgbClr val="494F55"/>
                </a:solidFill>
              </a:rPr>
              <a:t>компаний</a:t>
            </a:r>
            <a:endParaRPr lang="ru-RU" sz="2000" dirty="0">
              <a:solidFill>
                <a:srgbClr val="494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Меры налоговой поддержки в мире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sz="quarter" idx="10"/>
          </p:nvPr>
        </p:nvSpPr>
        <p:spPr>
          <a:xfrm>
            <a:off x="683568" y="1340768"/>
            <a:ext cx="7416824" cy="1062045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buNone/>
            </a:pPr>
            <a:endParaRPr lang="ru-RU" sz="1800" dirty="0" smtClean="0">
              <a:solidFill>
                <a:srgbClr val="494F55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ru-RU" sz="1800" dirty="0" smtClean="0">
              <a:solidFill>
                <a:srgbClr val="494F55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ru-RU" sz="1800" dirty="0">
              <a:solidFill>
                <a:srgbClr val="494F55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84864"/>
              </p:ext>
            </p:extLst>
          </p:nvPr>
        </p:nvGraphicFramePr>
        <p:xfrm>
          <a:off x="1524000" y="1397000"/>
          <a:ext cx="6096000" cy="3845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льготы по налогу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прибыль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(налоговые вычеты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зачеты)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Широкий спектр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налоговых льгот по корпоративному подоходному налогу,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включая налоговые вычеты.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льготы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НДФЛ и другим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494F55"/>
                          </a:solidFill>
                          <a:latin typeface="+mn-lt"/>
                          <a:ea typeface="+mn-ea"/>
                          <a:cs typeface="+mn-cs"/>
                        </a:rPr>
                        <a:t>Пониженные ставки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494F55"/>
                          </a:solidFill>
                          <a:latin typeface="+mn-lt"/>
                          <a:ea typeface="+mn-ea"/>
                          <a:cs typeface="+mn-cs"/>
                        </a:rPr>
                        <a:t>по НДФЛ, участвующих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494F55"/>
                          </a:solidFill>
                          <a:latin typeface="+mn-lt"/>
                          <a:ea typeface="+mn-ea"/>
                          <a:cs typeface="+mn-cs"/>
                        </a:rPr>
                        <a:t>в НИОКР, НДС, земельному налогу, налогу на имущество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494F55"/>
                          </a:solidFill>
                          <a:latin typeface="+mn-lt"/>
                          <a:ea typeface="+mn-ea"/>
                          <a:cs typeface="+mn-cs"/>
                        </a:rPr>
                        <a:t>и пр.</a:t>
                      </a:r>
                      <a:endParaRPr lang="ru-RU" dirty="0">
                        <a:solidFill>
                          <a:srgbClr val="494F5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5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Льготы по налогу на прибыль в мире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sz="quarter" idx="10"/>
          </p:nvPr>
        </p:nvSpPr>
        <p:spPr>
          <a:xfrm>
            <a:off x="683568" y="1340768"/>
            <a:ext cx="7416824" cy="1062045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buNone/>
            </a:pPr>
            <a:endParaRPr lang="ru-RU" sz="1800" dirty="0" smtClean="0">
              <a:solidFill>
                <a:srgbClr val="494F55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ru-RU" sz="1800" dirty="0" smtClean="0">
              <a:solidFill>
                <a:srgbClr val="494F55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ru-RU" sz="1800" dirty="0">
              <a:solidFill>
                <a:srgbClr val="494F55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354117"/>
              </p:ext>
            </p:extLst>
          </p:nvPr>
        </p:nvGraphicFramePr>
        <p:xfrm>
          <a:off x="1524000" y="1397000"/>
          <a:ext cx="6096000" cy="2473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зачеты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Credits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— TC)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Вычет расходов на НИОКР из суммы начисленного налога на прибыль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вычеты 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 Deduction/Allowance — TA)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Вычет расходов на НИОКР из прибыли предприятия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5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НИОКР</a:t>
            </a:r>
            <a:endParaRPr lang="ru-RU" dirty="0"/>
          </a:p>
        </p:txBody>
      </p:sp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419900"/>
              </p:ext>
            </p:extLst>
          </p:nvPr>
        </p:nvGraphicFramePr>
        <p:xfrm>
          <a:off x="1043608" y="1484784"/>
          <a:ext cx="7199107" cy="422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расходы учитываются как НИОКР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19671" y="1260475"/>
            <a:ext cx="7273107" cy="526814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</a:pPr>
            <a:r>
              <a:rPr lang="ru-RU" sz="2000" dirty="0" smtClean="0">
                <a:solidFill>
                  <a:srgbClr val="534F55"/>
                </a:solidFill>
              </a:rPr>
              <a:t>1. </a:t>
            </a:r>
            <a:r>
              <a:rPr lang="ru-RU" sz="2200" b="1" dirty="0" smtClean="0">
                <a:solidFill>
                  <a:srgbClr val="534F55"/>
                </a:solidFill>
              </a:rPr>
              <a:t>Амортизация </a:t>
            </a:r>
            <a:r>
              <a:rPr lang="ru-RU" sz="2200" b="1" dirty="0">
                <a:solidFill>
                  <a:srgbClr val="534F55"/>
                </a:solidFill>
              </a:rPr>
              <a:t>по ОС и НМА</a:t>
            </a:r>
            <a:r>
              <a:rPr lang="ru-RU" sz="2200" dirty="0">
                <a:solidFill>
                  <a:srgbClr val="534F55"/>
                </a:solidFill>
              </a:rPr>
              <a:t> (за исключением зданий и сооружений) </a:t>
            </a:r>
          </a:p>
          <a:p>
            <a:pPr>
              <a:spcBef>
                <a:spcPts val="2400"/>
              </a:spcBef>
            </a:pPr>
            <a:r>
              <a:rPr lang="ru-RU" sz="2200" dirty="0" smtClean="0">
                <a:solidFill>
                  <a:srgbClr val="534F55"/>
                </a:solidFill>
              </a:rPr>
              <a:t>2. </a:t>
            </a:r>
            <a:r>
              <a:rPr lang="ru-RU" sz="2200" b="1" dirty="0" smtClean="0">
                <a:solidFill>
                  <a:srgbClr val="534F55"/>
                </a:solidFill>
              </a:rPr>
              <a:t>Расходы </a:t>
            </a:r>
            <a:r>
              <a:rPr lang="ru-RU" sz="2200" b="1" dirty="0">
                <a:solidFill>
                  <a:srgbClr val="534F55"/>
                </a:solidFill>
              </a:rPr>
              <a:t>на оплату труда</a:t>
            </a:r>
            <a:r>
              <a:rPr lang="ru-RU" sz="2200" dirty="0">
                <a:solidFill>
                  <a:srgbClr val="534F55"/>
                </a:solidFill>
              </a:rPr>
              <a:t> работников, участвующих в </a:t>
            </a:r>
            <a:r>
              <a:rPr lang="ru-RU" sz="2200" dirty="0" smtClean="0">
                <a:solidFill>
                  <a:srgbClr val="534F55"/>
                </a:solidFill>
              </a:rPr>
              <a:t>НИОКР (начисления </a:t>
            </a:r>
            <a:r>
              <a:rPr lang="ru-RU" sz="2200" dirty="0">
                <a:solidFill>
                  <a:srgbClr val="534F55"/>
                </a:solidFill>
              </a:rPr>
              <a:t>по тарифным </a:t>
            </a:r>
            <a:r>
              <a:rPr lang="ru-RU" sz="2200" dirty="0" smtClean="0">
                <a:solidFill>
                  <a:srgbClr val="534F55"/>
                </a:solidFill>
              </a:rPr>
              <a:t>ставкам; стимулирующие выплаты, </a:t>
            </a:r>
            <a:r>
              <a:rPr lang="ru-RU" sz="2200" dirty="0">
                <a:solidFill>
                  <a:srgbClr val="534F55"/>
                </a:solidFill>
              </a:rPr>
              <a:t>в том числе </a:t>
            </a:r>
            <a:r>
              <a:rPr lang="ru-RU" sz="2200" dirty="0" smtClean="0">
                <a:solidFill>
                  <a:srgbClr val="534F55"/>
                </a:solidFill>
              </a:rPr>
              <a:t>премии; выплаты, связанные с режимом труда; выплаты внештатным специалистам);</a:t>
            </a:r>
            <a:endParaRPr lang="ru-RU" sz="2200" dirty="0">
              <a:solidFill>
                <a:srgbClr val="534F55"/>
              </a:solidFill>
            </a:endParaRPr>
          </a:p>
          <a:p>
            <a:pPr>
              <a:spcBef>
                <a:spcPts val="2400"/>
              </a:spcBef>
            </a:pPr>
            <a:r>
              <a:rPr lang="ru-RU" sz="2200" dirty="0" smtClean="0">
                <a:solidFill>
                  <a:srgbClr val="534F55"/>
                </a:solidFill>
              </a:rPr>
              <a:t>3. </a:t>
            </a:r>
            <a:r>
              <a:rPr lang="ru-RU" sz="2200" b="1" dirty="0">
                <a:solidFill>
                  <a:srgbClr val="534F55"/>
                </a:solidFill>
              </a:rPr>
              <a:t>М</a:t>
            </a:r>
            <a:r>
              <a:rPr lang="ru-RU" sz="2200" b="1" dirty="0" smtClean="0">
                <a:solidFill>
                  <a:srgbClr val="534F55"/>
                </a:solidFill>
              </a:rPr>
              <a:t>атериальные расходы </a:t>
            </a:r>
            <a:r>
              <a:rPr lang="ru-RU" sz="2200" dirty="0" smtClean="0">
                <a:solidFill>
                  <a:srgbClr val="534F55"/>
                </a:solidFill>
              </a:rPr>
              <a:t>(сырье </a:t>
            </a:r>
            <a:r>
              <a:rPr lang="ru-RU" sz="2200" dirty="0">
                <a:solidFill>
                  <a:srgbClr val="534F55"/>
                </a:solidFill>
              </a:rPr>
              <a:t>и </a:t>
            </a:r>
            <a:r>
              <a:rPr lang="ru-RU" sz="2200" dirty="0" smtClean="0">
                <a:solidFill>
                  <a:srgbClr val="534F55"/>
                </a:solidFill>
              </a:rPr>
              <a:t>материалы;  материалы </a:t>
            </a:r>
            <a:r>
              <a:rPr lang="ru-RU" sz="2200" dirty="0">
                <a:solidFill>
                  <a:srgbClr val="534F55"/>
                </a:solidFill>
              </a:rPr>
              <a:t>для проведения </a:t>
            </a:r>
            <a:r>
              <a:rPr lang="ru-RU" sz="2200" dirty="0" smtClean="0">
                <a:solidFill>
                  <a:srgbClr val="534F55"/>
                </a:solidFill>
              </a:rPr>
              <a:t>испытаний, содержания, эксплуатации ОС; инструменты приспособления, инвентарь; топливо, вода, энергия);</a:t>
            </a:r>
          </a:p>
          <a:p>
            <a:pPr>
              <a:spcBef>
                <a:spcPts val="2400"/>
              </a:spcBef>
            </a:pPr>
            <a:r>
              <a:rPr lang="ru-RU" sz="2200" dirty="0" smtClean="0">
                <a:solidFill>
                  <a:srgbClr val="534F55"/>
                </a:solidFill>
              </a:rPr>
              <a:t>4. </a:t>
            </a:r>
            <a:r>
              <a:rPr lang="ru-RU" sz="2200" b="1" dirty="0" smtClean="0">
                <a:solidFill>
                  <a:srgbClr val="534F55"/>
                </a:solidFill>
              </a:rPr>
              <a:t>расходы </a:t>
            </a:r>
            <a:r>
              <a:rPr lang="ru-RU" sz="2200" b="1" dirty="0">
                <a:solidFill>
                  <a:srgbClr val="534F55"/>
                </a:solidFill>
              </a:rPr>
              <a:t>на приобретение исключительных прав</a:t>
            </a:r>
            <a:r>
              <a:rPr lang="ru-RU" sz="2200" dirty="0">
                <a:solidFill>
                  <a:srgbClr val="534F55"/>
                </a:solidFill>
              </a:rPr>
              <a:t> на изобретения, полезные модели или промышленные образцы </a:t>
            </a:r>
            <a:r>
              <a:rPr lang="ru-RU" sz="2200" dirty="0" smtClean="0">
                <a:solidFill>
                  <a:srgbClr val="534F55"/>
                </a:solidFill>
              </a:rPr>
              <a:t>по</a:t>
            </a:r>
            <a:r>
              <a:rPr lang="en-US" sz="2200" dirty="0" smtClean="0">
                <a:solidFill>
                  <a:srgbClr val="534F55"/>
                </a:solidFill>
              </a:rPr>
              <a:t> </a:t>
            </a:r>
            <a:r>
              <a:rPr lang="ru-RU" sz="2200" dirty="0" smtClean="0">
                <a:solidFill>
                  <a:srgbClr val="534F55"/>
                </a:solidFill>
              </a:rPr>
              <a:t>договору от отчуждении или </a:t>
            </a:r>
            <a:r>
              <a:rPr lang="ru-RU" sz="2200" b="1" dirty="0">
                <a:solidFill>
                  <a:srgbClr val="534F55"/>
                </a:solidFill>
              </a:rPr>
              <a:t>прав использования</a:t>
            </a:r>
            <a:r>
              <a:rPr lang="ru-RU" sz="2200" dirty="0">
                <a:solidFill>
                  <a:srgbClr val="534F55"/>
                </a:solidFill>
              </a:rPr>
              <a:t> указанных результатов интеллектуальной деятельности по </a:t>
            </a:r>
            <a:r>
              <a:rPr lang="ru-RU" sz="2200" dirty="0" smtClean="0">
                <a:solidFill>
                  <a:srgbClr val="534F55"/>
                </a:solidFill>
              </a:rPr>
              <a:t>лицензионному договору.</a:t>
            </a:r>
            <a:endParaRPr lang="ru-RU" sz="2200" dirty="0">
              <a:solidFill>
                <a:srgbClr val="534F5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7" y="1258177"/>
            <a:ext cx="647081" cy="622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8" y="3732924"/>
            <a:ext cx="647080" cy="622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08" y="2564904"/>
            <a:ext cx="647080" cy="61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7" y="4869160"/>
            <a:ext cx="653880" cy="65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544" y="200298"/>
            <a:ext cx="7349844" cy="669653"/>
          </a:xfrm>
        </p:spPr>
        <p:txBody>
          <a:bodyPr/>
          <a:lstStyle/>
          <a:p>
            <a:r>
              <a:rPr lang="ru-RU" dirty="0" smtClean="0"/>
              <a:t>Какие расходы учитываются</a:t>
            </a:r>
            <a:r>
              <a:rPr lang="en-US" dirty="0" smtClean="0"/>
              <a:t> </a:t>
            </a:r>
            <a:r>
              <a:rPr lang="ru-RU" dirty="0" smtClean="0"/>
              <a:t>как НИОКР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75655" y="1260475"/>
            <a:ext cx="7417123" cy="52681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2400"/>
              </a:spcBef>
            </a:pPr>
            <a:r>
              <a:rPr lang="ru-RU" sz="2000" dirty="0" smtClean="0"/>
              <a:t>5. </a:t>
            </a:r>
            <a:r>
              <a:rPr lang="ru-RU" sz="2000" b="1" dirty="0"/>
              <a:t>С</a:t>
            </a:r>
            <a:r>
              <a:rPr lang="ru-RU" sz="2000" b="1" dirty="0" smtClean="0"/>
              <a:t>тоимость </a:t>
            </a:r>
            <a:r>
              <a:rPr lang="ru-RU" sz="2000" b="1" dirty="0"/>
              <a:t>работ по договорам</a:t>
            </a:r>
            <a:r>
              <a:rPr lang="ru-RU" sz="2000" dirty="0"/>
              <a:t> на выполнение </a:t>
            </a:r>
            <a:r>
              <a:rPr lang="ru-RU" sz="2000" dirty="0" smtClean="0"/>
              <a:t>НИОКР (для заказчиков);</a:t>
            </a:r>
            <a:endParaRPr lang="ru-RU" sz="2000" dirty="0"/>
          </a:p>
          <a:p>
            <a:pPr lvl="0">
              <a:spcBef>
                <a:spcPts val="2400"/>
              </a:spcBef>
            </a:pPr>
            <a:r>
              <a:rPr lang="ru-RU" sz="2000" dirty="0" smtClean="0"/>
              <a:t>6. </a:t>
            </a:r>
            <a:r>
              <a:rPr lang="ru-RU" sz="2000" b="1" dirty="0"/>
              <a:t>О</a:t>
            </a:r>
            <a:r>
              <a:rPr lang="ru-RU" sz="2000" b="1" dirty="0" smtClean="0"/>
              <a:t>тчисления </a:t>
            </a:r>
            <a:r>
              <a:rPr lang="ru-RU" sz="2000" b="1" dirty="0"/>
              <a:t>на формирование фондов поддержки</a:t>
            </a:r>
            <a:r>
              <a:rPr lang="ru-RU" sz="2000" dirty="0"/>
              <a:t> научной, научно-технической и инновационной деятельности, </a:t>
            </a:r>
            <a:r>
              <a:rPr lang="ru-RU" sz="2000" dirty="0" smtClean="0"/>
              <a:t>в </a:t>
            </a:r>
            <a:r>
              <a:rPr lang="ru-RU" sz="2000" dirty="0"/>
              <a:t>сумме не более 1,5</a:t>
            </a:r>
            <a:r>
              <a:rPr lang="ru-RU" sz="2000" dirty="0" smtClean="0"/>
              <a:t>% доходов от реализации; </a:t>
            </a:r>
            <a:endParaRPr lang="ru-RU" sz="2000" dirty="0"/>
          </a:p>
          <a:p>
            <a:pPr>
              <a:spcBef>
                <a:spcPts val="2400"/>
              </a:spcBef>
            </a:pPr>
            <a:r>
              <a:rPr lang="ru-RU" sz="2000" dirty="0" smtClean="0"/>
              <a:t>7. </a:t>
            </a:r>
            <a:r>
              <a:rPr lang="ru-RU" sz="2000" b="1" dirty="0"/>
              <a:t>Д</a:t>
            </a:r>
            <a:r>
              <a:rPr lang="ru-RU" sz="2000" b="1" dirty="0" smtClean="0"/>
              <a:t>ругие </a:t>
            </a:r>
            <a:r>
              <a:rPr lang="ru-RU" sz="2000" b="1" dirty="0"/>
              <a:t>расходы, непосредственно связанные с </a:t>
            </a:r>
            <a:r>
              <a:rPr lang="ru-RU" sz="2000" b="1" dirty="0" smtClean="0"/>
              <a:t>НИОКР </a:t>
            </a:r>
            <a:r>
              <a:rPr lang="ru-RU" sz="2000" dirty="0" smtClean="0"/>
              <a:t>в </a:t>
            </a:r>
            <a:r>
              <a:rPr lang="ru-RU" sz="2000" dirty="0"/>
              <a:t>сумме не более </a:t>
            </a:r>
            <a:r>
              <a:rPr lang="ru-RU" sz="2000" dirty="0" smtClean="0"/>
              <a:t>75% расходов на оплату труда из п. 2.</a:t>
            </a:r>
            <a:endParaRPr lang="ru-RU" sz="2000" dirty="0"/>
          </a:p>
          <a:p>
            <a:pPr>
              <a:spcBef>
                <a:spcPts val="2400"/>
              </a:spcBef>
            </a:pP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2" y="1260476"/>
            <a:ext cx="719090" cy="676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42" y="2285487"/>
            <a:ext cx="719089" cy="706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42" y="3703830"/>
            <a:ext cx="719090" cy="6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епеляев групп осн">
      <a:dk1>
        <a:srgbClr val="2B2A29"/>
      </a:dk1>
      <a:lt1>
        <a:sysClr val="window" lastClr="FFFFFF"/>
      </a:lt1>
      <a:dk2>
        <a:srgbClr val="AECEFC"/>
      </a:dk2>
      <a:lt2>
        <a:srgbClr val="7DA7E3"/>
      </a:lt2>
      <a:accent1>
        <a:srgbClr val="6F006B"/>
      </a:accent1>
      <a:accent2>
        <a:srgbClr val="9C2498"/>
      </a:accent2>
      <a:accent3>
        <a:srgbClr val="E89DE5"/>
      </a:accent3>
      <a:accent4>
        <a:srgbClr val="494F55"/>
      </a:accent4>
      <a:accent5>
        <a:srgbClr val="95A3AC"/>
      </a:accent5>
      <a:accent6>
        <a:srgbClr val="5567C9"/>
      </a:accent6>
      <a:hlink>
        <a:srgbClr val="494F55"/>
      </a:hlink>
      <a:folHlink>
        <a:srgbClr val="95A3AC"/>
      </a:folHlink>
    </a:clrScheme>
    <a:fontScheme name="Тендер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30176</TotalTime>
  <Words>2109</Words>
  <Application>Microsoft Office PowerPoint</Application>
  <PresentationFormat>Экран (4:3)</PresentationFormat>
  <Paragraphs>288</Paragraphs>
  <Slides>34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Verdana</vt:lpstr>
      <vt:lpstr>Wingdings</vt:lpstr>
      <vt:lpstr>Тема Office</vt:lpstr>
      <vt:lpstr>НИОКР</vt:lpstr>
      <vt:lpstr>Высокотехнологичные компании – драйвер экономического роста</vt:lpstr>
      <vt:lpstr>Инновации – ключевой фактор успеха</vt:lpstr>
      <vt:lpstr>Государственная политика</vt:lpstr>
      <vt:lpstr>Меры налоговой поддержки в мире</vt:lpstr>
      <vt:lpstr>Льготы по налогу на прибыль в мире</vt:lpstr>
      <vt:lpstr>НИОКР</vt:lpstr>
      <vt:lpstr>Какие расходы учитываются как НИОКР</vt:lpstr>
      <vt:lpstr>Какие расходы учитываются как НИОКР</vt:lpstr>
      <vt:lpstr>Другие расходы</vt:lpstr>
      <vt:lpstr>Порядок признания</vt:lpstr>
      <vt:lpstr>Признание с К=1,5</vt:lpstr>
      <vt:lpstr>Какие направления исследований? </vt:lpstr>
      <vt:lpstr>Как применить льготу?</vt:lpstr>
      <vt:lpstr>Расходы на НИОКР с К=1,5</vt:lpstr>
      <vt:lpstr>Статистика ФНС</vt:lpstr>
      <vt:lpstr>Проблематика размера расходов в виде амортизации ОС и НМА </vt:lpstr>
      <vt:lpstr>Проблематика периода предоставления отчета</vt:lpstr>
      <vt:lpstr>Проблематика периода составления отчета</vt:lpstr>
      <vt:lpstr>Проблематика регистрации отчета в ГИС учета НИОКР</vt:lpstr>
      <vt:lpstr>Проблематика неудавшихся НИОКР</vt:lpstr>
      <vt:lpstr>Смежные вопросы, связанные с безрезультатными НИОКР</vt:lpstr>
      <vt:lpstr>Претензии инспекции и выводы суда</vt:lpstr>
      <vt:lpstr>Проблематика новизны</vt:lpstr>
      <vt:lpstr>Споры о новизне. </vt:lpstr>
      <vt:lpstr>Критерии для отнесения работ к НИОКР</vt:lpstr>
      <vt:lpstr>Изменения в НК РФ</vt:lpstr>
      <vt:lpstr>Системные проблемы, мешающие развитию</vt:lpstr>
      <vt:lpstr>Системные проблемы, мешающие развитию</vt:lpstr>
      <vt:lpstr>Предлагаемые решения</vt:lpstr>
      <vt:lpstr>Предлагаемые решения</vt:lpstr>
      <vt:lpstr>Предлагаемые решения</vt:lpstr>
      <vt:lpstr>Докладчик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 Dmitrieva</dc:creator>
  <cp:lastModifiedBy>Glukhova Anna</cp:lastModifiedBy>
  <cp:revision>2178</cp:revision>
  <cp:lastPrinted>2018-12-04T10:10:32Z</cp:lastPrinted>
  <dcterms:created xsi:type="dcterms:W3CDTF">2016-04-19T09:39:58Z</dcterms:created>
  <dcterms:modified xsi:type="dcterms:W3CDTF">2020-07-09T06:22:27Z</dcterms:modified>
</cp:coreProperties>
</file>